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28"/>
  </p:notesMasterIdLst>
  <p:handoutMasterIdLst>
    <p:handoutMasterId r:id="rId29"/>
  </p:handoutMasterIdLst>
  <p:sldIdLst>
    <p:sldId id="283" r:id="rId2"/>
    <p:sldId id="256" r:id="rId3"/>
    <p:sldId id="257" r:id="rId4"/>
    <p:sldId id="258" r:id="rId5"/>
    <p:sldId id="259" r:id="rId6"/>
    <p:sldId id="285" r:id="rId7"/>
    <p:sldId id="260" r:id="rId8"/>
    <p:sldId id="286" r:id="rId9"/>
    <p:sldId id="261" r:id="rId10"/>
    <p:sldId id="287" r:id="rId11"/>
    <p:sldId id="262" r:id="rId12"/>
    <p:sldId id="263" r:id="rId13"/>
    <p:sldId id="264" r:id="rId14"/>
    <p:sldId id="265" r:id="rId15"/>
    <p:sldId id="266" r:id="rId16"/>
    <p:sldId id="288" r:id="rId17"/>
    <p:sldId id="267" r:id="rId18"/>
    <p:sldId id="268" r:id="rId19"/>
    <p:sldId id="269" r:id="rId20"/>
    <p:sldId id="271" r:id="rId21"/>
    <p:sldId id="270" r:id="rId22"/>
    <p:sldId id="272" r:id="rId23"/>
    <p:sldId id="289" r:id="rId24"/>
    <p:sldId id="279" r:id="rId25"/>
    <p:sldId id="280" r:id="rId26"/>
    <p:sldId id="28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84B"/>
    <a:srgbClr val="66CCCC"/>
    <a:srgbClr val="00AF66"/>
    <a:srgbClr val="CF0A2C"/>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3DC55-AD2F-D44B-873F-23F35DA30FE2}" v="2" dt="2020-01-29T16:17:59.967"/>
  </p1510:revLst>
</p1510:revInfo>
</file>

<file path=ppt/tableStyles.xml><?xml version="1.0" encoding="utf-8"?>
<a:tblStyleLst xmlns:a="http://schemas.openxmlformats.org/drawingml/2006/main" def="{90C06217-1B76-45B0-B79E-3FBB4A711334}">
  <a:tblStyle styleId="{90C06217-1B76-45B0-B79E-3FBB4A7113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p:restoredTop sz="77959" autoAdjust="0"/>
  </p:normalViewPr>
  <p:slideViewPr>
    <p:cSldViewPr snapToGrid="0" snapToObjects="1">
      <p:cViewPr varScale="1">
        <p:scale>
          <a:sx n="94" d="100"/>
          <a:sy n="94" d="100"/>
        </p:scale>
        <p:origin x="270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ner Byrne" userId="24dfec2f-5441-4d7a-8961-00fe04170419" providerId="ADAL" clId="{414FDCC8-52AA-A841-AA42-CB9D2A1CF601}"/>
    <pc:docChg chg="modSld">
      <pc:chgData name="Sumner Byrne" userId="24dfec2f-5441-4d7a-8961-00fe04170419" providerId="ADAL" clId="{414FDCC8-52AA-A841-AA42-CB9D2A1CF601}" dt="2019-05-20T16:16:40.459" v="100" actId="113"/>
      <pc:docMkLst>
        <pc:docMk/>
      </pc:docMkLst>
      <pc:sldChg chg="modNotesTx">
        <pc:chgData name="Sumner Byrne" userId="24dfec2f-5441-4d7a-8961-00fe04170419" providerId="ADAL" clId="{414FDCC8-52AA-A841-AA42-CB9D2A1CF601}" dt="2019-05-20T16:16:40.459" v="100" actId="113"/>
        <pc:sldMkLst>
          <pc:docMk/>
          <pc:sldMk cId="0" sldId="270"/>
        </pc:sldMkLst>
      </pc:sldChg>
    </pc:docChg>
  </pc:docChgLst>
  <pc:docChgLst>
    <pc:chgData name="Laura Sobrado" userId="3cf73e4b-540d-44d9-8acf-004bf3789710" providerId="ADAL" clId="{E063DC55-AD2F-D44B-873F-23F35DA30FE2}"/>
    <pc:docChg chg="modSld sldOrd">
      <pc:chgData name="Laura Sobrado" userId="3cf73e4b-540d-44d9-8acf-004bf3789710" providerId="ADAL" clId="{E063DC55-AD2F-D44B-873F-23F35DA30FE2}" dt="2020-01-29T16:17:59.967" v="1"/>
      <pc:docMkLst>
        <pc:docMk/>
      </pc:docMkLst>
      <pc:sldChg chg="ord">
        <pc:chgData name="Laura Sobrado" userId="3cf73e4b-540d-44d9-8acf-004bf3789710" providerId="ADAL" clId="{E063DC55-AD2F-D44B-873F-23F35DA30FE2}" dt="2020-01-29T16:13:03.116" v="0"/>
        <pc:sldMkLst>
          <pc:docMk/>
          <pc:sldMk cId="0" sldId="257"/>
        </pc:sldMkLst>
      </pc:sldChg>
      <pc:sldChg chg="modSp">
        <pc:chgData name="Laura Sobrado" userId="3cf73e4b-540d-44d9-8acf-004bf3789710" providerId="ADAL" clId="{E063DC55-AD2F-D44B-873F-23F35DA30FE2}" dt="2020-01-29T16:17:59.967" v="1"/>
        <pc:sldMkLst>
          <pc:docMk/>
          <pc:sldMk cId="0" sldId="265"/>
        </pc:sldMkLst>
        <pc:picChg chg="mod">
          <ac:chgData name="Laura Sobrado" userId="3cf73e4b-540d-44d9-8acf-004bf3789710" providerId="ADAL" clId="{E063DC55-AD2F-D44B-873F-23F35DA30FE2}" dt="2020-01-29T16:17:59.967" v="1"/>
          <ac:picMkLst>
            <pc:docMk/>
            <pc:sldMk cId="0" sldId="265"/>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D44BB-1F87-8C44-A7D4-242D2B40DF23}" type="datetimeFigureOut">
              <a:rPr lang="en-US" smtClean="0"/>
              <a:t>1/29/20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4515EB-C86A-C442-95D8-26437B4577C1}" type="slidenum">
              <a:rPr lang="en-US" smtClean="0"/>
              <a:t>‹#›</a:t>
            </a:fld>
            <a:endParaRPr lang="en-US"/>
          </a:p>
        </p:txBody>
      </p:sp>
    </p:spTree>
    <p:extLst>
      <p:ext uri="{BB962C8B-B14F-4D97-AF65-F5344CB8AC3E}">
        <p14:creationId xmlns:p14="http://schemas.microsoft.com/office/powerpoint/2010/main" val="3992325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832801"/>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Direct students to do an aerobic exercise in place for one minute and describe how they feel before and after doing it. Write these words in the “Before” and “After” columns of a T-Chart.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9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After watching this video, students should be able the explain the five main steps in the process of neural transmission. You may wish to pause the video frequently for students to take notes as they complete the activity in the Educator Guide, or plan to watch the video several times as a class.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https://science360.gov/</a:t>
            </a:r>
            <a:r>
              <a:rPr lang="en-US" sz="1200" b="0" i="0" u="none" strike="noStrike" cap="none" dirty="0" err="1">
                <a:solidFill>
                  <a:schemeClr val="dk1"/>
                </a:solidFill>
                <a:latin typeface="Calibri"/>
                <a:ea typeface="Calibri"/>
                <a:cs typeface="Calibri"/>
                <a:sym typeface="Calibri"/>
              </a:rPr>
              <a:t>obj</a:t>
            </a:r>
            <a:r>
              <a:rPr lang="en-US" sz="1200" b="0" i="0" u="none" strike="noStrike" cap="none" dirty="0">
                <a:solidFill>
                  <a:schemeClr val="dk1"/>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tkn</a:t>
            </a:r>
            <a:r>
              <a:rPr lang="en-US" sz="1200" b="0" i="0" u="none" strike="noStrike" cap="none" dirty="0">
                <a:solidFill>
                  <a:schemeClr val="dk1"/>
                </a:solidFill>
                <a:latin typeface="Calibri"/>
                <a:ea typeface="Calibri"/>
                <a:cs typeface="Calibri"/>
                <a:sym typeface="Calibri"/>
              </a:rPr>
              <a:t>-video/0e2ab299-9dfe-4cad-b517-85ad949a67db/mysteries-brain-thinking-brain</a:t>
            </a:r>
          </a:p>
        </p:txBody>
      </p:sp>
      <p:sp>
        <p:nvSpPr>
          <p:cNvPr id="161" name="Shape 1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80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Present students will this analogy: neurotransmitters are like “keys” that fit certain “locks” in the brain. Different keys fit different locks. Because the shapes of opioids and endorphins are similar, opioids are able to fit into “locks” intended for endorphins.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to display the images and ask students a series of questions to guide their inquiry: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do you notice about the shape of each “key”—i.e., the natural endorphin and an opioid like morphine? (Circle the bottom section of each—i.e., the section that fits into the endorphin receptors. They are similar.)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endorphin receptor is the “lock” from the analogy. What type of “lock” does each key fit into? (Both natural endorphins and opioid receptors fit into endorphin receptors.)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conclusion can you draw from this relationship? (The brain cannot tell the difference between natural endorphins and opioids.)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students have drawn their own conclusions, explain that opioids mimic the action of endorphins by fitting in the same locks (binding to endorphin receptor sites in the brain). This affects feelings of pain as well as a person’s overall emotional state. However, endorphins are not harmful or addictive like opioid drugs are. Endorphins come from positive activities such as exercising, laughing, and eating certain foods. Click the slide to display the text (“The brain cannot tell the difference!”).</a:t>
            </a: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19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Display the images of the body systems before displaying the text labels. Ask students to reflect on how each body system functions in a healthy person. If time allows, each student should write a six-word description of each system.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88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Students should be able to identify the short-term effects on the nervous system (euphoria), circulatory system (slowed heart function), respiratory system (slowed breathing), digestive system (dry mouth, nausea, vomiting), muscular system (warm flushing of the skin, heavy feeling in fingers and toes, itching), and skeletal system (bone thinning). Connect these short-term effects to the brain and nervous system by interacting with the image and saying the following: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slow breathing by altering activity in the brainstem (</a:t>
            </a:r>
            <a:r>
              <a:rPr lang="en-US" sz="1200" b="0" i="1" u="none" strike="noStrike" cap="none" dirty="0">
                <a:solidFill>
                  <a:schemeClr val="dk1"/>
                </a:solidFill>
                <a:latin typeface="Calibri"/>
                <a:ea typeface="Calibri"/>
                <a:cs typeface="Calibri"/>
                <a:sym typeface="Calibri"/>
              </a:rPr>
              <a:t>point to this section</a:t>
            </a:r>
            <a:r>
              <a:rPr lang="en-US" sz="1200" b="0" i="0" u="none" strike="noStrike" cap="none" dirty="0">
                <a:solidFill>
                  <a:schemeClr val="dk1"/>
                </a:solidFill>
                <a:latin typeface="Calibri"/>
                <a:ea typeface="Calibri"/>
                <a:cs typeface="Calibri"/>
                <a:sym typeface="Calibri"/>
              </a:rPr>
              <a:t>), which controls automatic body functions such as breathing and heart rate.”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increase feelings of pleasure by altering activity in the limbic system (</a:t>
            </a:r>
            <a:r>
              <a:rPr lang="en-US" sz="1200" b="0" i="1" u="none" strike="noStrike" cap="none" dirty="0">
                <a:solidFill>
                  <a:schemeClr val="dk1"/>
                </a:solidFill>
                <a:latin typeface="Calibri"/>
                <a:ea typeface="Calibri"/>
                <a:cs typeface="Calibri"/>
                <a:sym typeface="Calibri"/>
              </a:rPr>
              <a:t>circle this system</a:t>
            </a:r>
            <a:r>
              <a:rPr lang="en-US" sz="1200" b="0" i="0" u="none" strike="noStrike" cap="none" dirty="0">
                <a:solidFill>
                  <a:schemeClr val="dk1"/>
                </a:solidFill>
                <a:latin typeface="Calibri"/>
                <a:ea typeface="Calibri"/>
                <a:cs typeface="Calibri"/>
                <a:sym typeface="Calibri"/>
              </a:rPr>
              <a:t>), which controls emotions.”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block pain messages transmitted through the spinal cord (</a:t>
            </a:r>
            <a:r>
              <a:rPr lang="en-US" sz="1200" b="0" i="1" u="none" strike="noStrike" cap="none" dirty="0">
                <a:solidFill>
                  <a:schemeClr val="dk1"/>
                </a:solidFill>
                <a:latin typeface="Calibri"/>
                <a:ea typeface="Calibri"/>
                <a:cs typeface="Calibri"/>
                <a:sym typeface="Calibri"/>
              </a:rPr>
              <a:t>draw an arrow up along this section</a:t>
            </a:r>
            <a:r>
              <a:rPr lang="en-US" sz="1200" b="0" i="0" u="none" strike="noStrike" cap="none" dirty="0">
                <a:solidFill>
                  <a:schemeClr val="dk1"/>
                </a:solidFill>
                <a:latin typeface="Calibri"/>
                <a:ea typeface="Calibri"/>
                <a:cs typeface="Calibri"/>
                <a:sym typeface="Calibri"/>
              </a:rPr>
              <a:t>) from the body.”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76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Students should be able to identify the long-term effects on the circulatory system (infection of heart, collapsed veins), respiratory system (pneumonia), digestive system (decreased liver function), and nervous system (tolerance, dependence).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61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to imagine how a person would feel if they experienced endorphin rushes every day, multiple times per day. What would happen to the way they feel? If students have misconceptions, ask if they have ever eaten several spicy things back to back. Does the food taste less spicy over time?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Click to display this table and review each effect. Focus on physical dependence and tolerance.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Then, click to display the text below the table. Explain that an overdose is when someone takes too much of a drug and the body starts to shut down, sometimes leading to death. Overdoses are common with opioid misuse because many prescription drugs are very strong and it is difficult to determine the right amount.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74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Watch the 2018 Virtual Field Trip, Opioids: Real People. Real Stories. Real Science.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www.operationprevention.com</a:t>
            </a:r>
            <a:r>
              <a:rPr lang="en-US" sz="1200" b="0" i="0" u="none" strike="noStrike" cap="none" dirty="0">
                <a:solidFill>
                  <a:schemeClr val="dk1"/>
                </a:solidFill>
                <a:latin typeface="Calibri"/>
                <a:ea typeface="Calibri"/>
                <a:cs typeface="Calibri"/>
                <a:sym typeface="Calibri"/>
              </a:rPr>
              <a:t>/virtual-field-trip</a:t>
            </a: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577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if they have any routines (like brushing their teeth every morning) and how their bodies would feel if this routine were interrupted. Click to display the definition of withdrawal. Then, click to display the image and ask students to describe what they see.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Instruct students to match each key term on the left with its definition on the right. Then, display the correct answers.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display the definition of </a:t>
            </a:r>
            <a:r>
              <a:rPr lang="en-US" sz="1200" b="0" i="1" u="none" strike="noStrike" cap="none" dirty="0">
                <a:solidFill>
                  <a:schemeClr val="dk1"/>
                </a:solidFill>
                <a:latin typeface="Calibri"/>
                <a:ea typeface="Calibri"/>
                <a:cs typeface="Calibri"/>
                <a:sym typeface="Calibri"/>
              </a:rPr>
              <a:t>public awareness campaign</a:t>
            </a:r>
            <a:r>
              <a:rPr lang="en-US" sz="1200" b="0" i="0" u="none" strike="noStrike" cap="none" dirty="0">
                <a:solidFill>
                  <a:schemeClr val="dk1"/>
                </a:solidFill>
                <a:latin typeface="Calibri"/>
                <a:ea typeface="Calibri"/>
                <a:cs typeface="Calibri"/>
                <a:sym typeface="Calibri"/>
              </a:rPr>
              <a:t>, and review with students to make sure everyone understands what a campaign is. Then, click to display possible topics. You may wish to provide an example for each topic.</a:t>
            </a:r>
          </a:p>
        </p:txBody>
      </p:sp>
      <p:sp>
        <p:nvSpPr>
          <p:cNvPr id="296" name="Shape 2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85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to share activities that make them laugh and describe how they feel after laughing. Write these words in the “After” column of the T-Chart.</a:t>
            </a: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617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&lt;</a:t>
            </a:r>
            <a:r>
              <a:rPr lang="en-US" sz="1200" b="1" i="0" u="none" strike="noStrike" cap="none">
                <a:solidFill>
                  <a:schemeClr val="dk1"/>
                </a:solidFill>
                <a:latin typeface="Calibri"/>
                <a:ea typeface="Calibri"/>
                <a:cs typeface="Calibri"/>
                <a:sym typeface="Calibri"/>
              </a:rPr>
              <a:t>PRODUCTION NOTES: </a:t>
            </a:r>
            <a:r>
              <a:rPr lang="en-US" sz="1200" b="0" i="0" u="none" strike="noStrike" cap="none">
                <a:solidFill>
                  <a:schemeClr val="dk1"/>
                </a:solidFill>
                <a:latin typeface="Calibri"/>
                <a:ea typeface="Calibri"/>
                <a:cs typeface="Calibri"/>
                <a:sym typeface="Calibri"/>
              </a:rPr>
              <a:t>Animate each step to appear one at a time.&gt;</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Instructor Notes</a:t>
            </a:r>
            <a:r>
              <a:rPr lang="en-US" sz="1200" b="0" i="0" u="none" strike="noStrike" cap="none">
                <a:solidFill>
                  <a:schemeClr val="dk1"/>
                </a:solidFill>
                <a:latin typeface="Calibri"/>
                <a:ea typeface="Calibri"/>
                <a:cs typeface="Calibri"/>
                <a:sym typeface="Calibri"/>
              </a:rPr>
              <a:t>: You may wish to present these instructions one at a time so that all students are completing the same step simultaneously. This will help you answer any questions about a particular step for the entire class.</a:t>
            </a:r>
          </a:p>
        </p:txBody>
      </p:sp>
      <p:sp>
        <p:nvSpPr>
          <p:cNvPr id="313" name="Shape 3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28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Prior to class, determine whether anyone has a food allergy or dislikes chocolate so that you can prepare something else for these students to eat. Distribute a small piece of chocolate to each student, and ask them to describe how they feel after eating it. Write these words on the “After” column of the T-Chart.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Connect the three activities in first three slides. Then, ask students to brainstorm other activities that might release the body’s “feel-good” chemicals.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15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reveal the image first, and discuss what students see and what they think is happening. Then, click to reveal the text and define endorphins.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4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reveal the image and then each bullet point of text, and discuss each with students before moving on to the next one.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people take opioid drugs, they experience a euphoric rush because these drugs also affect the brain regions involved in reward. Some people may misuse opioids because they want to intensify their experience by taking the drug in ways other than those prescribed. Some people don’t use opioids to control pain. They use opioids because it gives them a relaxed, “high” feeling.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67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In small groups, students should read the linked article, take notes on a separate sheet of paper, and then discuss the questions. As a whole class, share out small-group responses.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02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 they view the image, students should note how the brains are different: the left side shows normal activation of the brain during a cognitive task. The right side shows brain activation with the influence of drugs. Activation is shown by color: red shows strongest activity, then orange, then yellow, then green. The image on the left shows strong activation in red and orange in the target area, while the image on the right shows much less and weaker activation, with only a little yellow and green.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3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Conduct the activity described in the Educator Guide.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 Direct students to stand around the room, a little more than an arm’s-length apart. They should not be able to touch each other.</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2. Ask: How can we send a message from student to student using our arms and fingers only?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3. Students should try to extend their arms and spread their fingers to send signals like sign language. Encourage other creative ways to send a message using only their arms and fingers.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4. See if students can point out a drawback of this model. (There isn’t a direct connection between students.) This will segue into the purpose of neurotransmitters.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93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Describe how neurons are composed of several parts: the soma (cell body), dendrites (branches), and an axon (fibers) leading to a terminal (bulb). Point to each part in the diagram. Make connections, or encourage students to do so, between their body parts in the previous model activity and the neuron. (The body is the soma, the arm is the axon, and their fingertips are the terminal.) Then, ask students to predict what each part of a neuron does.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students have had a chance to explore the image, explain the purpose of each part. The branches (dendrites) receive messages from neighboring neurons. The middle (soma) processes the information. It creates an electrical signal (a major impulse called the </a:t>
            </a:r>
            <a:r>
              <a:rPr lang="en-US" sz="1200" b="0" i="1" u="none" strike="noStrike" cap="none" dirty="0">
                <a:solidFill>
                  <a:schemeClr val="dk1"/>
                </a:solidFill>
                <a:latin typeface="Calibri"/>
                <a:ea typeface="Calibri"/>
                <a:cs typeface="Calibri"/>
                <a:sym typeface="Calibri"/>
              </a:rPr>
              <a:t>action potential)</a:t>
            </a:r>
            <a:r>
              <a:rPr lang="en-US" sz="1200" b="0" i="0" u="none" strike="noStrike" cap="none" dirty="0">
                <a:solidFill>
                  <a:schemeClr val="dk1"/>
                </a:solidFill>
                <a:latin typeface="Calibri"/>
                <a:ea typeface="Calibri"/>
                <a:cs typeface="Calibri"/>
                <a:sym typeface="Calibri"/>
              </a:rPr>
              <a:t> and sends it down the fiber (axon) toward the bulb at the tip (terminal); the signal can then be transferred to the dendrites of a neighboring neuron. Use your finger or the onscreen pointer to trace this movement on the slide.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is more important for students to understand the purpose of the parts, and the direction that a message moves relative to each part, than to memorize the names of each part.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054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a:t>Copyright 2016 Discovery Education, Inc. All rights Reserved. </a:t>
            </a:r>
          </a:p>
        </p:txBody>
      </p:sp>
      <p:pic>
        <p:nvPicPr>
          <p:cNvPr id="9" name="Picture 8"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a:t>Copyright 2016 Discovery Education, Inc. All rights Reserved. </a:t>
            </a:r>
            <a:endParaRPr dirty="0"/>
          </a:p>
        </p:txBody>
      </p:sp>
      <p:sp>
        <p:nvSpPr>
          <p:cNvPr id="14" name="Shape 1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1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5.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11.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1.png"/><Relationship Id="rId7"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youtube.com/watch?v=lRKo_dN0IME" TargetMode="External"/><Relationship Id="rId5" Type="http://schemas.openxmlformats.org/officeDocument/2006/relationships/image" Target="../media/image1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5.jp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jpg"/><Relationship Id="rId4" Type="http://schemas.openxmlformats.org/officeDocument/2006/relationships/image" Target="../media/image11.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1.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41.png"/><Relationship Id="rId7" Type="http://schemas.openxmlformats.org/officeDocument/2006/relationships/image" Target="../media/image75.jpeg"/><Relationship Id="rId12"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11.pn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2.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notesSlide" Target="../notesSlides/notesSlide13.xml"/><Relationship Id="rId16"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84.jpe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11.png"/><Relationship Id="rId9" Type="http://schemas.openxmlformats.org/officeDocument/2006/relationships/image" Target="../media/image87.png"/><Relationship Id="rId14"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6.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14.xml"/><Relationship Id="rId16"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98.jpe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11.png"/><Relationship Id="rId9" Type="http://schemas.openxmlformats.org/officeDocument/2006/relationships/image" Target="../media/image101.pn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20.emf"/><Relationship Id="rId3" Type="http://schemas.openxmlformats.org/officeDocument/2006/relationships/hyperlink" Target="https://www.operationprevention.com/virtual-field-trip" TargetMode="External"/><Relationship Id="rId7" Type="http://schemas.openxmlformats.org/officeDocument/2006/relationships/image" Target="../media/image1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18.png"/><Relationship Id="rId4" Type="http://schemas.openxmlformats.org/officeDocument/2006/relationships/image" Target="../media/image117.png"/></Relationships>
</file>

<file path=ppt/slides/_rels/slide2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1.png"/><Relationship Id="rId7" Type="http://schemas.openxmlformats.org/officeDocument/2006/relationships/image" Target="../media/image12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1.png"/><Relationship Id="rId4" Type="http://schemas.openxmlformats.org/officeDocument/2006/relationships/image" Target="../media/image122.png"/><Relationship Id="rId9" Type="http://schemas.openxmlformats.org/officeDocument/2006/relationships/image" Target="../media/image12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24.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3.png"/><Relationship Id="rId4" Type="http://schemas.openxmlformats.org/officeDocument/2006/relationships/image" Target="../media/image132.png"/></Relationships>
</file>

<file path=ppt/slides/_rels/slide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5.png"/><Relationship Id="rId7" Type="http://schemas.openxmlformats.org/officeDocument/2006/relationships/image" Target="../media/image13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1.png"/><Relationship Id="rId4" Type="http://schemas.openxmlformats.org/officeDocument/2006/relationships/image" Target="../media/image136.png"/></Relationships>
</file>

<file path=ppt/slides/_rels/slide26.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3" Type="http://schemas.openxmlformats.org/officeDocument/2006/relationships/image" Target="../media/image140.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5" Type="http://schemas.openxmlformats.org/officeDocument/2006/relationships/image" Target="../media/image151.png"/><Relationship Id="rId10" Type="http://schemas.openxmlformats.org/officeDocument/2006/relationships/image" Target="../media/image146.png"/><Relationship Id="rId4" Type="http://schemas.openxmlformats.org/officeDocument/2006/relationships/image" Target="../media/image11.png"/><Relationship Id="rId9" Type="http://schemas.openxmlformats.org/officeDocument/2006/relationships/image" Target="../media/image145.png"/><Relationship Id="rId1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1.png"/><Relationship Id="rId7" Type="http://schemas.openxmlformats.org/officeDocument/2006/relationships/hyperlink" Target="https://teens.drugabuse.gov/blog/post/what-does-it-mean-misuse-opioid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1.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FE element 1">
            <a:extLst>
              <a:ext uri="{FF2B5EF4-FFF2-40B4-BE49-F238E27FC236}">
                <a16:creationId xmlns:a16="http://schemas.microsoft.com/office/drawing/2014/main" id="{27AD289F-DEC4-D849-859D-A067A670E07A}"/>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3" name="Rectangle 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6" name="Picture 5"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18" name="PFE element 6">
            <a:extLst>
              <a:ext uri="{FF2B5EF4-FFF2-40B4-BE49-F238E27FC236}">
                <a16:creationId xmlns:a16="http://schemas.microsoft.com/office/drawing/2014/main" id="{60B957B2-9FF5-9D43-92E6-721913BA100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796131" y="824241"/>
            <a:ext cx="3200400" cy="3505200"/>
          </a:xfrm>
          <a:prstGeom prst="rect">
            <a:avLst/>
          </a:prstGeom>
        </p:spPr>
      </p:pic>
      <p:sp>
        <p:nvSpPr>
          <p:cNvPr id="8" name="Oval 7"/>
          <p:cNvSpPr/>
          <p:nvPr/>
        </p:nvSpPr>
        <p:spPr>
          <a:xfrm>
            <a:off x="7560354" y="497027"/>
            <a:ext cx="1009450" cy="1009450"/>
          </a:xfrm>
          <a:prstGeom prst="ellipse">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0" name="PFE element 8">
            <a:extLst>
              <a:ext uri="{FF2B5EF4-FFF2-40B4-BE49-F238E27FC236}">
                <a16:creationId xmlns:a16="http://schemas.microsoft.com/office/drawing/2014/main" id="{F0D04A05-1551-C24A-8A3A-194D1D78F2BA}"/>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7309507" y="804569"/>
            <a:ext cx="1524000" cy="346710"/>
          </a:xfrm>
          <a:prstGeom prst="rect">
            <a:avLst/>
          </a:prstGeom>
        </p:spPr>
      </p:pic>
      <p:cxnSp>
        <p:nvCxnSpPr>
          <p:cNvPr id="10" name="Straight Connector 9"/>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6454" y="2232410"/>
            <a:ext cx="2644139" cy="4921797"/>
          </a:xfrm>
          <a:prstGeom prst="rect">
            <a:avLst/>
          </a:prstGeom>
        </p:spPr>
      </p:pic>
    </p:spTree>
    <p:extLst>
      <p:ext uri="{BB962C8B-B14F-4D97-AF65-F5344CB8AC3E}">
        <p14:creationId xmlns:p14="http://schemas.microsoft.com/office/powerpoint/2010/main" val="274151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FE element 83">
            <a:extLst>
              <a:ext uri="{FF2B5EF4-FFF2-40B4-BE49-F238E27FC236}">
                <a16:creationId xmlns:a16="http://schemas.microsoft.com/office/drawing/2014/main" id="{4C30702A-9628-5344-94AC-010C3DFFD955}"/>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3" name="PFE element 84">
            <a:extLst>
              <a:ext uri="{FF2B5EF4-FFF2-40B4-BE49-F238E27FC236}">
                <a16:creationId xmlns:a16="http://schemas.microsoft.com/office/drawing/2014/main" id="{195C93C4-0433-9E4A-9160-7FA9CDD6421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394813F2-F820-6844-AC1E-D45B7790EE65}"/>
              </a:ext>
            </a:extLst>
          </p:cNvPr>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15" name="PFE element 86">
            <a:extLst>
              <a:ext uri="{FF2B5EF4-FFF2-40B4-BE49-F238E27FC236}">
                <a16:creationId xmlns:a16="http://schemas.microsoft.com/office/drawing/2014/main" id="{944494EA-7DFC-EA47-89D9-E73A6733E36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sp>
        <p:nvSpPr>
          <p:cNvPr id="9" name="pfehide87" hidden="1">
            <a:extLst>
              <a:ext uri="{FF2B5EF4-FFF2-40B4-BE49-F238E27FC236}">
                <a16:creationId xmlns:a16="http://schemas.microsoft.com/office/drawing/2014/main" id="{49FC948E-9844-BF43-97D2-D3349FEE9003}"/>
              </a:ext>
            </a:extLst>
          </p:cNvPr>
          <p:cNvSpPr txBox="1"/>
          <p:nvPr/>
        </p:nvSpPr>
        <p:spPr>
          <a:xfrm>
            <a:off x="1988028" y="2222796"/>
            <a:ext cx="5167941"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Opioid use affects us physically and can be harmful.</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In order to be healthy, we need to understand and protect ourselves from the risks of opioid misuse.</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Knowing how opioids work helps us to make better decisions for ourselves if we are prescribed them for pain or injury. </a:t>
            </a:r>
          </a:p>
        </p:txBody>
      </p:sp>
      <p:grpSp>
        <p:nvGrpSpPr>
          <p:cNvPr id="19" name="Group 18">
            <a:extLst>
              <a:ext uri="{FF2B5EF4-FFF2-40B4-BE49-F238E27FC236}">
                <a16:creationId xmlns:a16="http://schemas.microsoft.com/office/drawing/2014/main" id="{1CA67E43-F126-4643-9A6D-AB50A8F1860C}"/>
              </a:ext>
            </a:extLst>
          </p:cNvPr>
          <p:cNvGrpSpPr/>
          <p:nvPr/>
        </p:nvGrpSpPr>
        <p:grpSpPr>
          <a:xfrm>
            <a:off x="1988028" y="2222796"/>
            <a:ext cx="5154930" cy="3215640"/>
            <a:chOff x="317500" y="317500"/>
            <a:chExt cx="5154930" cy="3215640"/>
          </a:xfrm>
        </p:grpSpPr>
        <p:pic>
          <p:nvPicPr>
            <p:cNvPr id="17" name="PFE element 87">
              <a:extLst>
                <a:ext uri="{FF2B5EF4-FFF2-40B4-BE49-F238E27FC236}">
                  <a16:creationId xmlns:a16="http://schemas.microsoft.com/office/drawing/2014/main" id="{E795CE5A-F05C-DC46-A134-0FBB547DA88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5154930" cy="3215640"/>
            </a:xfrm>
            <a:prstGeom prst="rect">
              <a:avLst/>
            </a:prstGeom>
          </p:spPr>
        </p:pic>
        <p:sp>
          <p:nvSpPr>
            <p:cNvPr id="18" name="Shape_33">
              <a:extLst>
                <a:ext uri="{FF2B5EF4-FFF2-40B4-BE49-F238E27FC236}">
                  <a16:creationId xmlns:a16="http://schemas.microsoft.com/office/drawing/2014/main" id="{07C9768E-9018-CF43-9410-27E242A5F47A}"/>
                </a:ext>
              </a:extLst>
            </p:cNvPr>
            <p:cNvSpPr/>
            <p:nvPr/>
          </p:nvSpPr>
          <p:spPr>
            <a:xfrm>
              <a:off x="317500" y="317500"/>
              <a:ext cx="5154930" cy="32156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780FE353-9B38-5B49-A1D4-1C015A30D65C}"/>
              </a:ext>
            </a:extLst>
          </p:cNvPr>
          <p:cNvCxnSpPr>
            <a:cxnSpLocks/>
          </p:cNvCxnSpPr>
          <p:nvPr/>
        </p:nvCxnSpPr>
        <p:spPr>
          <a:xfrm>
            <a:off x="4061090" y="1082029"/>
            <a:ext cx="283501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8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pfehide89" hidden="1"/>
          <p:cNvSpPr txBox="1">
            <a:spLocks noGrp="1"/>
          </p:cNvSpPr>
          <p:nvPr>
            <p:ph type="title"/>
          </p:nvPr>
        </p:nvSpPr>
        <p:spPr>
          <a:xfrm>
            <a:off x="0" y="4685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What questions do you have?</a:t>
            </a:r>
          </a:p>
        </p:txBody>
      </p:sp>
      <p:grpSp>
        <p:nvGrpSpPr>
          <p:cNvPr id="12" name="Group 11">
            <a:extLst>
              <a:ext uri="{FF2B5EF4-FFF2-40B4-BE49-F238E27FC236}">
                <a16:creationId xmlns:a16="http://schemas.microsoft.com/office/drawing/2014/main" id="{F31977DB-7E3A-274E-B987-7CFD31B6D11B}"/>
              </a:ext>
            </a:extLst>
          </p:cNvPr>
          <p:cNvGrpSpPr/>
          <p:nvPr/>
        </p:nvGrpSpPr>
        <p:grpSpPr>
          <a:xfrm>
            <a:off x="0" y="4684473"/>
            <a:ext cx="9144000" cy="963930"/>
            <a:chOff x="317500" y="317500"/>
            <a:chExt cx="9144000" cy="963930"/>
          </a:xfrm>
        </p:grpSpPr>
        <p:pic>
          <p:nvPicPr>
            <p:cNvPr id="7" name="PFE element 89">
              <a:extLst>
                <a:ext uri="{FF2B5EF4-FFF2-40B4-BE49-F238E27FC236}">
                  <a16:creationId xmlns:a16="http://schemas.microsoft.com/office/drawing/2014/main" id="{DA5552A0-F3BD-6B44-8E62-1966AD6B757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9144000" cy="963930"/>
            </a:xfrm>
            <a:prstGeom prst="rect">
              <a:avLst/>
            </a:prstGeom>
          </p:spPr>
        </p:pic>
        <p:sp>
          <p:nvSpPr>
            <p:cNvPr id="11" name="Shape_34">
              <a:extLst>
                <a:ext uri="{FF2B5EF4-FFF2-40B4-BE49-F238E27FC236}">
                  <a16:creationId xmlns:a16="http://schemas.microsoft.com/office/drawing/2014/main" id="{306106AD-267F-AF4B-B238-63A181455FCC}"/>
                </a:ext>
              </a:extLst>
            </p:cNvPr>
            <p:cNvSpPr/>
            <p:nvPr/>
          </p:nvSpPr>
          <p:spPr>
            <a:xfrm>
              <a:off x="317500" y="317500"/>
              <a:ext cx="9144000" cy="9639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FE element 90">
            <a:extLst>
              <a:ext uri="{FF2B5EF4-FFF2-40B4-BE49-F238E27FC236}">
                <a16:creationId xmlns:a16="http://schemas.microsoft.com/office/drawing/2014/main" id="{8DE88844-A989-2342-937B-78F8B730D21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91">
            <a:extLst>
              <a:ext uri="{FF2B5EF4-FFF2-40B4-BE49-F238E27FC236}">
                <a16:creationId xmlns:a16="http://schemas.microsoft.com/office/drawing/2014/main" id="{51DC3BA8-B984-D94D-94A6-0EAF0EB11510}"/>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93">
            <a:extLst>
              <a:ext uri="{FF2B5EF4-FFF2-40B4-BE49-F238E27FC236}">
                <a16:creationId xmlns:a16="http://schemas.microsoft.com/office/drawing/2014/main" id="{D42AD3E2-6DCA-C441-ABDA-87CE34F80C49}"/>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10" name="Straight Connector 9"/>
          <p:cNvCxnSpPr/>
          <p:nvPr/>
        </p:nvCxnSpPr>
        <p:spPr>
          <a:xfrm>
            <a:off x="2873406" y="1091928"/>
            <a:ext cx="2638394"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7" cstate="screen">
            <a:extLst>
              <a:ext uri="{28A0092B-C50C-407E-A947-70E740481C1C}">
                <a14:useLocalDpi xmlns:a14="http://schemas.microsoft.com/office/drawing/2010/main"/>
              </a:ext>
            </a:extLst>
          </a:blip>
          <a:stretch>
            <a:fillRect/>
          </a:stretch>
        </p:blipFill>
        <p:spPr>
          <a:xfrm flipH="1">
            <a:off x="1950563" y="2399608"/>
            <a:ext cx="2032000" cy="2032000"/>
          </a:xfrm>
          <a:prstGeom prst="ellipse">
            <a:avLst/>
          </a:prstGeom>
        </p:spPr>
      </p:pic>
      <p:sp>
        <p:nvSpPr>
          <p:cNvPr id="15" name="Oval 14"/>
          <p:cNvSpPr>
            <a:spLocks noChangeAspect="1"/>
          </p:cNvSpPr>
          <p:nvPr/>
        </p:nvSpPr>
        <p:spPr>
          <a:xfrm>
            <a:off x="1823563" y="2263253"/>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p:cNvPicPr>
          <p:nvPr/>
        </p:nvPicPr>
        <p:blipFill>
          <a:blip r:embed="rId8" cstate="screen">
            <a:extLst>
              <a:ext uri="{28A0092B-C50C-407E-A947-70E740481C1C}">
                <a14:useLocalDpi xmlns:a14="http://schemas.microsoft.com/office/drawing/2010/main"/>
              </a:ext>
            </a:extLst>
          </a:blip>
          <a:stretch>
            <a:fillRect/>
          </a:stretch>
        </p:blipFill>
        <p:spPr>
          <a:xfrm>
            <a:off x="5085370" y="2399608"/>
            <a:ext cx="2032000" cy="2032000"/>
          </a:xfrm>
          <a:prstGeom prst="ellipse">
            <a:avLst/>
          </a:prstGeom>
        </p:spPr>
      </p:pic>
      <p:sp>
        <p:nvSpPr>
          <p:cNvPr id="17" name="Oval 16"/>
          <p:cNvSpPr>
            <a:spLocks noChangeAspect="1"/>
          </p:cNvSpPr>
          <p:nvPr/>
        </p:nvSpPr>
        <p:spPr>
          <a:xfrm>
            <a:off x="4958370" y="2260119"/>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4" name="Picture 3" descr="HandsTogeth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6"/>
            <a:ext cx="9144000" cy="4670803"/>
          </a:xfrm>
          <a:prstGeom prst="rect">
            <a:avLst/>
          </a:prstGeom>
        </p:spPr>
      </p:pic>
      <p:pic>
        <p:nvPicPr>
          <p:cNvPr id="11" name="PFE element 100">
            <a:extLst>
              <a:ext uri="{FF2B5EF4-FFF2-40B4-BE49-F238E27FC236}">
                <a16:creationId xmlns:a16="http://schemas.microsoft.com/office/drawing/2014/main" id="{23F49E67-E5FF-AC4E-8EF2-AF8A9CAB699C}"/>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5" name="PFE element 101">
            <a:extLst>
              <a:ext uri="{FF2B5EF4-FFF2-40B4-BE49-F238E27FC236}">
                <a16:creationId xmlns:a16="http://schemas.microsoft.com/office/drawing/2014/main" id="{4F88BCD4-8696-5346-8267-9D717908D2A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7" name="PFE element 102">
            <a:extLst>
              <a:ext uri="{FF2B5EF4-FFF2-40B4-BE49-F238E27FC236}">
                <a16:creationId xmlns:a16="http://schemas.microsoft.com/office/drawing/2014/main" id="{A4BD3EA0-C480-6742-B090-6C2E0E104517}"/>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FE element 104">
            <a:extLst>
              <a:ext uri="{FF2B5EF4-FFF2-40B4-BE49-F238E27FC236}">
                <a16:creationId xmlns:a16="http://schemas.microsoft.com/office/drawing/2014/main" id="{49B38AD1-38FB-EA4B-811C-8F4C08E0E5FF}"/>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2737939" y="1091928"/>
            <a:ext cx="1918728"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1" name="PFE element 106">
            <a:extLst>
              <a:ext uri="{FF2B5EF4-FFF2-40B4-BE49-F238E27FC236}">
                <a16:creationId xmlns:a16="http://schemas.microsoft.com/office/drawing/2014/main" id="{B1500518-C995-CB48-AADB-81840FA0AED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5" name="PFE element 107">
            <a:extLst>
              <a:ext uri="{FF2B5EF4-FFF2-40B4-BE49-F238E27FC236}">
                <a16:creationId xmlns:a16="http://schemas.microsoft.com/office/drawing/2014/main" id="{A28641B1-4895-3F45-AC51-B3A9A89742BD}"/>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7" name="PFE element 108">
            <a:extLst>
              <a:ext uri="{FF2B5EF4-FFF2-40B4-BE49-F238E27FC236}">
                <a16:creationId xmlns:a16="http://schemas.microsoft.com/office/drawing/2014/main" id="{1DB50ED8-3FA8-6E44-8BA0-260BFE2F1E7A}"/>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FE element 110">
            <a:extLst>
              <a:ext uri="{FF2B5EF4-FFF2-40B4-BE49-F238E27FC236}">
                <a16:creationId xmlns:a16="http://schemas.microsoft.com/office/drawing/2014/main" id="{4FA6128D-4E8C-DF4B-8849-1F53BCA2D8D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35333"/>
            <a:ext cx="9144000" cy="1033004"/>
          </a:xfrm>
          <a:prstGeom prst="rect">
            <a:avLst/>
          </a:prstGeom>
        </p:spPr>
      </p:pic>
      <p:cxnSp>
        <p:nvCxnSpPr>
          <p:cNvPr id="10" name="Straight Connector 9"/>
          <p:cNvCxnSpPr>
            <a:cxnSpLocks/>
          </p:cNvCxnSpPr>
          <p:nvPr/>
        </p:nvCxnSpPr>
        <p:spPr>
          <a:xfrm>
            <a:off x="3220540" y="1056367"/>
            <a:ext cx="278767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1577597"/>
            <a:ext cx="9144000" cy="4716523"/>
          </a:xfrm>
          <a:prstGeom prst="rect">
            <a:avLst/>
          </a:prstGeom>
          <a:solidFill>
            <a:schemeClr val="tx1">
              <a:lumMod val="95000"/>
              <a:lumOff val="5000"/>
            </a:schemeClr>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7" name="PFE element 113">
            <a:extLst>
              <a:ext uri="{FF2B5EF4-FFF2-40B4-BE49-F238E27FC236}">
                <a16:creationId xmlns:a16="http://schemas.microsoft.com/office/drawing/2014/main" id="{79DB2C56-2781-2840-A462-2B7905CFD20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4" name="PFE element 114">
            <a:extLst>
              <a:ext uri="{FF2B5EF4-FFF2-40B4-BE49-F238E27FC236}">
                <a16:creationId xmlns:a16="http://schemas.microsoft.com/office/drawing/2014/main" id="{D3B17F32-4082-834A-B2DB-DA63015098E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6" name="PFE element 115">
            <a:extLst>
              <a:ext uri="{FF2B5EF4-FFF2-40B4-BE49-F238E27FC236}">
                <a16:creationId xmlns:a16="http://schemas.microsoft.com/office/drawing/2014/main" id="{BDA02CEA-03BD-0049-8034-70458AAC4C0F}"/>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pic>
        <p:nvPicPr>
          <p:cNvPr id="8" name="Picture 7">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0" y="1195492"/>
            <a:ext cx="9158369" cy="4612641"/>
          </a:xfrm>
          <a:prstGeom prst="rect">
            <a:avLst/>
          </a:prstGeom>
        </p:spPr>
      </p:pic>
      <p:cxnSp>
        <p:nvCxnSpPr>
          <p:cNvPr id="9" name="Straight Connector 8"/>
          <p:cNvCxnSpPr/>
          <p:nvPr/>
        </p:nvCxnSpPr>
        <p:spPr>
          <a:xfrm>
            <a:off x="14369" y="9821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60113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8" name="PFE element 119">
            <a:extLst>
              <a:ext uri="{FF2B5EF4-FFF2-40B4-BE49-F238E27FC236}">
                <a16:creationId xmlns:a16="http://schemas.microsoft.com/office/drawing/2014/main" id="{8A76A12B-526C-F541-BB6D-5A8F80423D61}"/>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14369" y="53892"/>
            <a:ext cx="9128760" cy="9029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3" name="PFE element 120">
            <a:extLst>
              <a:ext uri="{FF2B5EF4-FFF2-40B4-BE49-F238E27FC236}">
                <a16:creationId xmlns:a16="http://schemas.microsoft.com/office/drawing/2014/main" id="{84C0BA41-47B5-2041-ADCA-D113C57BE4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5" name="PFE element 121">
            <a:extLst>
              <a:ext uri="{FF2B5EF4-FFF2-40B4-BE49-F238E27FC236}">
                <a16:creationId xmlns:a16="http://schemas.microsoft.com/office/drawing/2014/main" id="{6569FDFF-35D7-6546-929B-E1F925AD4D7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FE element 123">
            <a:extLst>
              <a:ext uri="{FF2B5EF4-FFF2-40B4-BE49-F238E27FC236}">
                <a16:creationId xmlns:a16="http://schemas.microsoft.com/office/drawing/2014/main" id="{0BC36500-46CF-6142-A783-1C6AFDD35EA8}"/>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714406" y="1091928"/>
            <a:ext cx="2265861"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1454" y="1873931"/>
            <a:ext cx="2743200" cy="2743200"/>
          </a:xfrm>
          <a:prstGeom prst="rect">
            <a:avLst/>
          </a:prstGeom>
        </p:spPr>
      </p:pic>
      <p:sp>
        <p:nvSpPr>
          <p:cNvPr id="20" name="pfehide126" hidden="1"/>
          <p:cNvSpPr txBox="1">
            <a:spLocks noGrp="1"/>
          </p:cNvSpPr>
          <p:nvPr>
            <p:ph type="title"/>
          </p:nvPr>
        </p:nvSpPr>
        <p:spPr>
          <a:xfrm>
            <a:off x="0" y="4939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The brain cannot tell the difference!</a:t>
            </a:r>
          </a:p>
        </p:txBody>
      </p:sp>
      <p:grpSp>
        <p:nvGrpSpPr>
          <p:cNvPr id="32" name="Group 31">
            <a:extLst>
              <a:ext uri="{FF2B5EF4-FFF2-40B4-BE49-F238E27FC236}">
                <a16:creationId xmlns:a16="http://schemas.microsoft.com/office/drawing/2014/main" id="{B327CB7F-A329-2E4A-9C59-68ED5128C31A}"/>
              </a:ext>
            </a:extLst>
          </p:cNvPr>
          <p:cNvGrpSpPr/>
          <p:nvPr/>
        </p:nvGrpSpPr>
        <p:grpSpPr>
          <a:xfrm>
            <a:off x="0" y="4938473"/>
            <a:ext cx="9144000" cy="963930"/>
            <a:chOff x="317500" y="317500"/>
            <a:chExt cx="9144000" cy="963930"/>
          </a:xfrm>
        </p:grpSpPr>
        <p:pic>
          <p:nvPicPr>
            <p:cNvPr id="19" name="PFE element 126">
              <a:extLst>
                <a:ext uri="{FF2B5EF4-FFF2-40B4-BE49-F238E27FC236}">
                  <a16:creationId xmlns:a16="http://schemas.microsoft.com/office/drawing/2014/main" id="{CBCB821B-24BA-4D42-AFD8-1D7E7A19E2F4}"/>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9144000" cy="963930"/>
            </a:xfrm>
            <a:prstGeom prst="rect">
              <a:avLst/>
            </a:prstGeom>
          </p:spPr>
        </p:pic>
        <p:sp>
          <p:nvSpPr>
            <p:cNvPr id="31" name="Shape_35">
              <a:extLst>
                <a:ext uri="{FF2B5EF4-FFF2-40B4-BE49-F238E27FC236}">
                  <a16:creationId xmlns:a16="http://schemas.microsoft.com/office/drawing/2014/main" id="{CB014ACC-6AF4-C248-A516-AA2D6793FD45}"/>
                </a:ext>
              </a:extLst>
            </p:cNvPr>
            <p:cNvSpPr/>
            <p:nvPr/>
          </p:nvSpPr>
          <p:spPr>
            <a:xfrm>
              <a:off x="317500" y="317500"/>
              <a:ext cx="9144000" cy="9639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pfehide127" hidden="1"/>
          <p:cNvGrpSpPr/>
          <p:nvPr/>
        </p:nvGrpSpPr>
        <p:grpSpPr>
          <a:xfrm>
            <a:off x="279402" y="1856997"/>
            <a:ext cx="2915710" cy="2743200"/>
            <a:chOff x="279402" y="1873931"/>
            <a:chExt cx="2915710" cy="2743200"/>
          </a:xfrm>
        </p:grpSpPr>
        <p:pic>
          <p:nvPicPr>
            <p:cNvPr id="4" name="Picture 3" descr="slide11_image1_crop.jpg" hidden="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9402" y="1873931"/>
              <a:ext cx="2743200" cy="2743200"/>
            </a:xfrm>
            <a:prstGeom prst="rect">
              <a:avLst/>
            </a:prstGeom>
          </p:spPr>
        </p:pic>
        <p:cxnSp>
          <p:nvCxnSpPr>
            <p:cNvPr id="21" name="Straight Arrow Connector 20" hidden="1"/>
            <p:cNvCxnSpPr/>
            <p:nvPr/>
          </p:nvCxnSpPr>
          <p:spPr>
            <a:xfrm flipH="1" flipV="1">
              <a:off x="1960034" y="2376389"/>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hidden="1"/>
            <p:cNvSpPr txBox="1"/>
            <p:nvPr/>
          </p:nvSpPr>
          <p:spPr>
            <a:xfrm>
              <a:off x="1584830" y="2549951"/>
              <a:ext cx="161028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endorphin</a:t>
              </a:r>
            </a:p>
          </p:txBody>
        </p:sp>
        <p:sp>
          <p:nvSpPr>
            <p:cNvPr id="24" name="TextBox 23" hidden="1"/>
            <p:cNvSpPr txBox="1"/>
            <p:nvPr/>
          </p:nvSpPr>
          <p:spPr>
            <a:xfrm>
              <a:off x="349752" y="3311952"/>
              <a:ext cx="97951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 receptor</a:t>
              </a:r>
            </a:p>
          </p:txBody>
        </p:sp>
        <p:cxnSp>
          <p:nvCxnSpPr>
            <p:cNvPr id="25" name="Straight Arrow Connector 24" hidden="1"/>
            <p:cNvCxnSpPr/>
            <p:nvPr/>
          </p:nvCxnSpPr>
          <p:spPr>
            <a:xfrm flipV="1">
              <a:off x="1217083" y="3311952"/>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0E4C0BC2-07F1-8145-82A3-B9586132502F}"/>
              </a:ext>
            </a:extLst>
          </p:cNvPr>
          <p:cNvGrpSpPr/>
          <p:nvPr/>
        </p:nvGrpSpPr>
        <p:grpSpPr>
          <a:xfrm>
            <a:off x="278027" y="1856997"/>
            <a:ext cx="2918460" cy="2743200"/>
            <a:chOff x="317500" y="317500"/>
            <a:chExt cx="2918460" cy="2743200"/>
          </a:xfrm>
        </p:grpSpPr>
        <p:pic>
          <p:nvPicPr>
            <p:cNvPr id="34" name="PFE element 127">
              <a:extLst>
                <a:ext uri="{FF2B5EF4-FFF2-40B4-BE49-F238E27FC236}">
                  <a16:creationId xmlns:a16="http://schemas.microsoft.com/office/drawing/2014/main" id="{4B491186-2149-AB44-8A2E-B70ACA4C8D9C}"/>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2918460" cy="2743200"/>
            </a:xfrm>
            <a:prstGeom prst="rect">
              <a:avLst/>
            </a:prstGeom>
          </p:spPr>
        </p:pic>
        <p:sp>
          <p:nvSpPr>
            <p:cNvPr id="35" name="Shape_36">
              <a:extLst>
                <a:ext uri="{FF2B5EF4-FFF2-40B4-BE49-F238E27FC236}">
                  <a16:creationId xmlns:a16="http://schemas.microsoft.com/office/drawing/2014/main" id="{A918AA26-890F-D74B-8779-729211F788C2}"/>
                </a:ext>
              </a:extLst>
            </p:cNvPr>
            <p:cNvSpPr/>
            <p:nvPr/>
          </p:nvSpPr>
          <p:spPr>
            <a:xfrm>
              <a:off x="317500" y="317500"/>
              <a:ext cx="2918460" cy="274320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pfehide128" hidden="1"/>
          <p:cNvGrpSpPr/>
          <p:nvPr/>
        </p:nvGrpSpPr>
        <p:grpSpPr>
          <a:xfrm>
            <a:off x="2870200" y="1873931"/>
            <a:ext cx="3068112" cy="2743200"/>
            <a:chOff x="2870200" y="1873931"/>
            <a:chExt cx="3068112" cy="2743200"/>
          </a:xfrm>
        </p:grpSpPr>
        <p:pic>
          <p:nvPicPr>
            <p:cNvPr id="5" name="Picture 4" descr="slide11_image2.jpg" hidden="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95112" y="1873931"/>
              <a:ext cx="2743200" cy="2743200"/>
            </a:xfrm>
            <a:prstGeom prst="rect">
              <a:avLst/>
            </a:prstGeom>
          </p:spPr>
        </p:pic>
        <p:sp>
          <p:nvSpPr>
            <p:cNvPr id="27" name="TextBox 26" hidden="1"/>
            <p:cNvSpPr txBox="1"/>
            <p:nvPr/>
          </p:nvSpPr>
          <p:spPr>
            <a:xfrm>
              <a:off x="4886830" y="3877507"/>
              <a:ext cx="97951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 receptor</a:t>
              </a:r>
            </a:p>
          </p:txBody>
        </p:sp>
        <p:cxnSp>
          <p:nvCxnSpPr>
            <p:cNvPr id="28" name="Straight Arrow Connector 27" hidden="1"/>
            <p:cNvCxnSpPr/>
            <p:nvPr/>
          </p:nvCxnSpPr>
          <p:spPr>
            <a:xfrm flipV="1">
              <a:off x="3637493" y="3929677"/>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hidden="1"/>
            <p:cNvCxnSpPr/>
            <p:nvPr/>
          </p:nvCxnSpPr>
          <p:spPr>
            <a:xfrm flipH="1" flipV="1">
              <a:off x="4861429" y="3929676"/>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hidden="1"/>
            <p:cNvSpPr txBox="1"/>
            <p:nvPr/>
          </p:nvSpPr>
          <p:spPr>
            <a:xfrm>
              <a:off x="2870200" y="4086303"/>
              <a:ext cx="161028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a:t>
              </a:r>
            </a:p>
          </p:txBody>
        </p:sp>
      </p:grpSp>
      <p:grpSp>
        <p:nvGrpSpPr>
          <p:cNvPr id="40" name="Group 39">
            <a:extLst>
              <a:ext uri="{FF2B5EF4-FFF2-40B4-BE49-F238E27FC236}">
                <a16:creationId xmlns:a16="http://schemas.microsoft.com/office/drawing/2014/main" id="{312E7812-4930-A44F-B728-AE949802AA01}"/>
              </a:ext>
            </a:extLst>
          </p:cNvPr>
          <p:cNvGrpSpPr/>
          <p:nvPr/>
        </p:nvGrpSpPr>
        <p:grpSpPr>
          <a:xfrm>
            <a:off x="2868826" y="1873931"/>
            <a:ext cx="3070860" cy="2743200"/>
            <a:chOff x="317500" y="317500"/>
            <a:chExt cx="3070860" cy="2743200"/>
          </a:xfrm>
        </p:grpSpPr>
        <p:pic>
          <p:nvPicPr>
            <p:cNvPr id="38" name="PFE element 128">
              <a:extLst>
                <a:ext uri="{FF2B5EF4-FFF2-40B4-BE49-F238E27FC236}">
                  <a16:creationId xmlns:a16="http://schemas.microsoft.com/office/drawing/2014/main" id="{A25AAC0A-F124-2246-B8DE-840F4A443642}"/>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317500" y="317500"/>
              <a:ext cx="3070860" cy="2743200"/>
            </a:xfrm>
            <a:prstGeom prst="rect">
              <a:avLst/>
            </a:prstGeom>
          </p:spPr>
        </p:pic>
        <p:sp>
          <p:nvSpPr>
            <p:cNvPr id="39" name="Shape_37">
              <a:extLst>
                <a:ext uri="{FF2B5EF4-FFF2-40B4-BE49-F238E27FC236}">
                  <a16:creationId xmlns:a16="http://schemas.microsoft.com/office/drawing/2014/main" id="{DC0E3A15-60B3-9F4F-801B-80A1D0EB81BD}"/>
                </a:ext>
              </a:extLst>
            </p:cNvPr>
            <p:cNvSpPr/>
            <p:nvPr/>
          </p:nvSpPr>
          <p:spPr>
            <a:xfrm>
              <a:off x="317500" y="317500"/>
              <a:ext cx="3070860" cy="274320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1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FE element 129">
            <a:extLst>
              <a:ext uri="{FF2B5EF4-FFF2-40B4-BE49-F238E27FC236}">
                <a16:creationId xmlns:a16="http://schemas.microsoft.com/office/drawing/2014/main" id="{5650F7E1-FACE-9846-91CF-615DD54E3A34}"/>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3" name="PFE element 130">
            <a:extLst>
              <a:ext uri="{FF2B5EF4-FFF2-40B4-BE49-F238E27FC236}">
                <a16:creationId xmlns:a16="http://schemas.microsoft.com/office/drawing/2014/main" id="{635EDE19-4B43-A74D-842C-9D799264EA3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6FB86C7D-08B3-394C-AD85-EEBCF4D30EC8}"/>
              </a:ext>
            </a:extLst>
          </p:cNvPr>
          <p:cNvSpPr/>
          <p:nvPr/>
        </p:nvSpPr>
        <p:spPr>
          <a:xfrm>
            <a:off x="1"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15" name="PFE element 132">
            <a:extLst>
              <a:ext uri="{FF2B5EF4-FFF2-40B4-BE49-F238E27FC236}">
                <a16:creationId xmlns:a16="http://schemas.microsoft.com/office/drawing/2014/main" id="{63893438-6BFF-8648-B382-EF7E1E200C8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116"/>
            <a:ext cx="9144000" cy="1230630"/>
          </a:xfrm>
          <a:prstGeom prst="rect">
            <a:avLst/>
          </a:prstGeom>
        </p:spPr>
      </p:pic>
      <p:sp>
        <p:nvSpPr>
          <p:cNvPr id="8" name="pfehide133" hidden="1">
            <a:extLst>
              <a:ext uri="{FF2B5EF4-FFF2-40B4-BE49-F238E27FC236}">
                <a16:creationId xmlns:a16="http://schemas.microsoft.com/office/drawing/2014/main" id="{50BC444D-0EF8-2E44-97F5-70BEF7DAB529}"/>
              </a:ext>
            </a:extLst>
          </p:cNvPr>
          <p:cNvSpPr txBox="1"/>
          <p:nvPr/>
        </p:nvSpPr>
        <p:spPr>
          <a:xfrm>
            <a:off x="1224717" y="2146596"/>
            <a:ext cx="6694566"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Neurotransmission is the process of sending a message in the body.</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Neurotransmitters help messages travel in the body.</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Opioids mimic the action of endorphins by fitting in the same locks (binding to opioid receptor sites in the brain). This affects feelings of pain as well as a person’s overall emotional state. However, endorphins are not harmful or addictive like opioid drugs are. Endorphins come from positive activities such as exercising, laughing, and eating certain foods. </a:t>
            </a:r>
          </a:p>
        </p:txBody>
      </p:sp>
      <p:grpSp>
        <p:nvGrpSpPr>
          <p:cNvPr id="19" name="Group 18">
            <a:extLst>
              <a:ext uri="{FF2B5EF4-FFF2-40B4-BE49-F238E27FC236}">
                <a16:creationId xmlns:a16="http://schemas.microsoft.com/office/drawing/2014/main" id="{8B1BAC88-8897-974C-AA0E-8430A0D27CFD}"/>
              </a:ext>
            </a:extLst>
          </p:cNvPr>
          <p:cNvGrpSpPr/>
          <p:nvPr/>
        </p:nvGrpSpPr>
        <p:grpSpPr>
          <a:xfrm>
            <a:off x="1217295" y="2146596"/>
            <a:ext cx="6709410" cy="3223260"/>
            <a:chOff x="317500" y="317500"/>
            <a:chExt cx="6709410" cy="3223260"/>
          </a:xfrm>
        </p:grpSpPr>
        <p:pic>
          <p:nvPicPr>
            <p:cNvPr id="17" name="PFE element 133">
              <a:extLst>
                <a:ext uri="{FF2B5EF4-FFF2-40B4-BE49-F238E27FC236}">
                  <a16:creationId xmlns:a16="http://schemas.microsoft.com/office/drawing/2014/main" id="{E6D08FF0-A7B6-B249-9440-CEC0A7F2F69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6709410" cy="3223260"/>
            </a:xfrm>
            <a:prstGeom prst="rect">
              <a:avLst/>
            </a:prstGeom>
          </p:spPr>
        </p:pic>
        <p:sp>
          <p:nvSpPr>
            <p:cNvPr id="18" name="Shape_38">
              <a:extLst>
                <a:ext uri="{FF2B5EF4-FFF2-40B4-BE49-F238E27FC236}">
                  <a16:creationId xmlns:a16="http://schemas.microsoft.com/office/drawing/2014/main" id="{3548EB25-6EA6-544A-9F5F-B7D4DA05CAAE}"/>
                </a:ext>
              </a:extLst>
            </p:cNvPr>
            <p:cNvSpPr/>
            <p:nvPr/>
          </p:nvSpPr>
          <p:spPr>
            <a:xfrm>
              <a:off x="317500" y="317500"/>
              <a:ext cx="6709410" cy="322326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30788199-E073-CD4E-93E3-43F9488B27AD}"/>
              </a:ext>
            </a:extLst>
          </p:cNvPr>
          <p:cNvCxnSpPr>
            <a:cxnSpLocks/>
          </p:cNvCxnSpPr>
          <p:nvPr/>
        </p:nvCxnSpPr>
        <p:spPr>
          <a:xfrm>
            <a:off x="4061091" y="1082029"/>
            <a:ext cx="283501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6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1" name="PFE element 135">
            <a:extLst>
              <a:ext uri="{FF2B5EF4-FFF2-40B4-BE49-F238E27FC236}">
                <a16:creationId xmlns:a16="http://schemas.microsoft.com/office/drawing/2014/main" id="{B0EDF4A5-0974-674E-A966-F1B917FDE99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21" name="PFE element 136">
            <a:extLst>
              <a:ext uri="{FF2B5EF4-FFF2-40B4-BE49-F238E27FC236}">
                <a16:creationId xmlns:a16="http://schemas.microsoft.com/office/drawing/2014/main" id="{9EB0B04A-E5CC-FE41-823C-1BD0488DF1A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3" name="PFE element 137">
            <a:extLst>
              <a:ext uri="{FF2B5EF4-FFF2-40B4-BE49-F238E27FC236}">
                <a16:creationId xmlns:a16="http://schemas.microsoft.com/office/drawing/2014/main" id="{9D570A2C-0EF3-E144-893D-AD6C3D29826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FE element 139">
            <a:extLst>
              <a:ext uri="{FF2B5EF4-FFF2-40B4-BE49-F238E27FC236}">
                <a16:creationId xmlns:a16="http://schemas.microsoft.com/office/drawing/2014/main" id="{350D9262-A671-0A4E-8994-417A3C1FCEB1}"/>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1061539" y="1091928"/>
            <a:ext cx="246906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descr="shutterstock_102046420_body_edit.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534" y="2057397"/>
            <a:ext cx="8419066" cy="3631642"/>
          </a:xfrm>
          <a:prstGeom prst="rect">
            <a:avLst/>
          </a:prstGeom>
        </p:spPr>
      </p:pic>
      <p:sp>
        <p:nvSpPr>
          <p:cNvPr id="13" name="pfehide142" hidden="1"/>
          <p:cNvSpPr txBox="1"/>
          <p:nvPr/>
        </p:nvSpPr>
        <p:spPr>
          <a:xfrm>
            <a:off x="247953" y="5750721"/>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Circulatory</a:t>
            </a:r>
          </a:p>
        </p:txBody>
      </p:sp>
      <p:grpSp>
        <p:nvGrpSpPr>
          <p:cNvPr id="29" name="Group 28">
            <a:extLst>
              <a:ext uri="{FF2B5EF4-FFF2-40B4-BE49-F238E27FC236}">
                <a16:creationId xmlns:a16="http://schemas.microsoft.com/office/drawing/2014/main" id="{62BB016D-B79F-0742-9031-C44600324A11}"/>
              </a:ext>
            </a:extLst>
          </p:cNvPr>
          <p:cNvGrpSpPr/>
          <p:nvPr/>
        </p:nvGrpSpPr>
        <p:grpSpPr>
          <a:xfrm>
            <a:off x="247953" y="5750304"/>
            <a:ext cx="1600200" cy="308610"/>
            <a:chOff x="317500" y="317500"/>
            <a:chExt cx="1600200" cy="308610"/>
          </a:xfrm>
        </p:grpSpPr>
        <p:pic>
          <p:nvPicPr>
            <p:cNvPr id="27" name="PFE element 142">
              <a:extLst>
                <a:ext uri="{FF2B5EF4-FFF2-40B4-BE49-F238E27FC236}">
                  <a16:creationId xmlns:a16="http://schemas.microsoft.com/office/drawing/2014/main" id="{75675471-7BD3-5A42-99E0-0470131CC917}"/>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1600200" cy="308610"/>
            </a:xfrm>
            <a:prstGeom prst="rect">
              <a:avLst/>
            </a:prstGeom>
          </p:spPr>
        </p:pic>
        <p:sp>
          <p:nvSpPr>
            <p:cNvPr id="28" name="Shape_39">
              <a:extLst>
                <a:ext uri="{FF2B5EF4-FFF2-40B4-BE49-F238E27FC236}">
                  <a16:creationId xmlns:a16="http://schemas.microsoft.com/office/drawing/2014/main" id="{8760257F-B454-B84E-B60D-11DB707A3970}"/>
                </a:ext>
              </a:extLst>
            </p:cNvPr>
            <p:cNvSpPr/>
            <p:nvPr/>
          </p:nvSpPr>
          <p:spPr>
            <a:xfrm>
              <a:off x="317500" y="317500"/>
              <a:ext cx="1600200" cy="3086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143" hidden="1"/>
          <p:cNvSpPr txBox="1"/>
          <p:nvPr/>
        </p:nvSpPr>
        <p:spPr>
          <a:xfrm>
            <a:off x="1661885" y="5742252"/>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Nervous</a:t>
            </a:r>
          </a:p>
        </p:txBody>
      </p:sp>
      <p:grpSp>
        <p:nvGrpSpPr>
          <p:cNvPr id="33" name="Group 32">
            <a:extLst>
              <a:ext uri="{FF2B5EF4-FFF2-40B4-BE49-F238E27FC236}">
                <a16:creationId xmlns:a16="http://schemas.microsoft.com/office/drawing/2014/main" id="{4CA9CD0D-84A1-C440-A66B-10EEC9A15C9F}"/>
              </a:ext>
            </a:extLst>
          </p:cNvPr>
          <p:cNvGrpSpPr/>
          <p:nvPr/>
        </p:nvGrpSpPr>
        <p:grpSpPr>
          <a:xfrm>
            <a:off x="1661211" y="5741190"/>
            <a:ext cx="1611630" cy="309901"/>
            <a:chOff x="317500" y="317500"/>
            <a:chExt cx="1611630" cy="309901"/>
          </a:xfrm>
        </p:grpSpPr>
        <p:pic>
          <p:nvPicPr>
            <p:cNvPr id="31" name="PFE element 143">
              <a:extLst>
                <a:ext uri="{FF2B5EF4-FFF2-40B4-BE49-F238E27FC236}">
                  <a16:creationId xmlns:a16="http://schemas.microsoft.com/office/drawing/2014/main" id="{42BF4519-7AE6-5F48-88F2-94EBAA78CAA4}"/>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32" name="Shape_40">
              <a:extLst>
                <a:ext uri="{FF2B5EF4-FFF2-40B4-BE49-F238E27FC236}">
                  <a16:creationId xmlns:a16="http://schemas.microsoft.com/office/drawing/2014/main" id="{44B7A35A-7478-DB43-8C17-F12D33EBE276}"/>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fehide144" hidden="1"/>
          <p:cNvSpPr txBox="1"/>
          <p:nvPr/>
        </p:nvSpPr>
        <p:spPr>
          <a:xfrm>
            <a:off x="3084285" y="5742252"/>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Respiratory</a:t>
            </a:r>
          </a:p>
        </p:txBody>
      </p:sp>
      <p:grpSp>
        <p:nvGrpSpPr>
          <p:cNvPr id="37" name="Group 36">
            <a:extLst>
              <a:ext uri="{FF2B5EF4-FFF2-40B4-BE49-F238E27FC236}">
                <a16:creationId xmlns:a16="http://schemas.microsoft.com/office/drawing/2014/main" id="{88E2F5F1-D613-034A-B2E0-75F81EA67CCC}"/>
              </a:ext>
            </a:extLst>
          </p:cNvPr>
          <p:cNvGrpSpPr/>
          <p:nvPr/>
        </p:nvGrpSpPr>
        <p:grpSpPr>
          <a:xfrm>
            <a:off x="3083611" y="5741190"/>
            <a:ext cx="1611630" cy="309901"/>
            <a:chOff x="317500" y="317500"/>
            <a:chExt cx="1611630" cy="309901"/>
          </a:xfrm>
        </p:grpSpPr>
        <p:pic>
          <p:nvPicPr>
            <p:cNvPr id="35" name="PFE element 144">
              <a:extLst>
                <a:ext uri="{FF2B5EF4-FFF2-40B4-BE49-F238E27FC236}">
                  <a16:creationId xmlns:a16="http://schemas.microsoft.com/office/drawing/2014/main" id="{B7DBAB2F-3BE3-5E4F-AFE6-85E90FCD0422}"/>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36" name="Shape_41">
              <a:extLst>
                <a:ext uri="{FF2B5EF4-FFF2-40B4-BE49-F238E27FC236}">
                  <a16:creationId xmlns:a16="http://schemas.microsoft.com/office/drawing/2014/main" id="{2497E88A-A2DA-704E-90A8-989C778B2D24}"/>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145" hidden="1"/>
          <p:cNvSpPr txBox="1"/>
          <p:nvPr/>
        </p:nvSpPr>
        <p:spPr>
          <a:xfrm>
            <a:off x="4481284" y="5734351"/>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Digestive</a:t>
            </a:r>
          </a:p>
        </p:txBody>
      </p:sp>
      <p:grpSp>
        <p:nvGrpSpPr>
          <p:cNvPr id="41" name="Group 40">
            <a:extLst>
              <a:ext uri="{FF2B5EF4-FFF2-40B4-BE49-F238E27FC236}">
                <a16:creationId xmlns:a16="http://schemas.microsoft.com/office/drawing/2014/main" id="{6782E74E-080B-5546-BC5D-A22B6F9F020C}"/>
              </a:ext>
            </a:extLst>
          </p:cNvPr>
          <p:cNvGrpSpPr/>
          <p:nvPr/>
        </p:nvGrpSpPr>
        <p:grpSpPr>
          <a:xfrm>
            <a:off x="4480610" y="5733289"/>
            <a:ext cx="1611630" cy="309901"/>
            <a:chOff x="317500" y="317500"/>
            <a:chExt cx="1611630" cy="309901"/>
          </a:xfrm>
        </p:grpSpPr>
        <p:pic>
          <p:nvPicPr>
            <p:cNvPr id="39" name="PFE element 145">
              <a:extLst>
                <a:ext uri="{FF2B5EF4-FFF2-40B4-BE49-F238E27FC236}">
                  <a16:creationId xmlns:a16="http://schemas.microsoft.com/office/drawing/2014/main" id="{D0F757C7-0C0A-224F-AB90-1976EC514B16}"/>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40" name="Shape_42">
              <a:extLst>
                <a:ext uri="{FF2B5EF4-FFF2-40B4-BE49-F238E27FC236}">
                  <a16:creationId xmlns:a16="http://schemas.microsoft.com/office/drawing/2014/main" id="{13633F65-1CFF-334F-BDEB-F748920F2C92}"/>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fehide146" hidden="1"/>
          <p:cNvSpPr txBox="1"/>
          <p:nvPr/>
        </p:nvSpPr>
        <p:spPr>
          <a:xfrm>
            <a:off x="6125434" y="5748303"/>
            <a:ext cx="1123649"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Skeletal</a:t>
            </a:r>
          </a:p>
        </p:txBody>
      </p:sp>
      <p:grpSp>
        <p:nvGrpSpPr>
          <p:cNvPr id="45" name="Group 44">
            <a:extLst>
              <a:ext uri="{FF2B5EF4-FFF2-40B4-BE49-F238E27FC236}">
                <a16:creationId xmlns:a16="http://schemas.microsoft.com/office/drawing/2014/main" id="{7E521042-AC51-B441-8B67-D0853A8F797D}"/>
              </a:ext>
            </a:extLst>
          </p:cNvPr>
          <p:cNvGrpSpPr/>
          <p:nvPr/>
        </p:nvGrpSpPr>
        <p:grpSpPr>
          <a:xfrm>
            <a:off x="6121019" y="5747241"/>
            <a:ext cx="1132479" cy="309901"/>
            <a:chOff x="317500" y="317500"/>
            <a:chExt cx="1132479" cy="309901"/>
          </a:xfrm>
        </p:grpSpPr>
        <p:pic>
          <p:nvPicPr>
            <p:cNvPr id="43" name="PFE element 146">
              <a:extLst>
                <a:ext uri="{FF2B5EF4-FFF2-40B4-BE49-F238E27FC236}">
                  <a16:creationId xmlns:a16="http://schemas.microsoft.com/office/drawing/2014/main" id="{38B63715-FC72-5E4E-98A1-984190D9AAE4}"/>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317500" y="317500"/>
              <a:ext cx="1132479" cy="309901"/>
            </a:xfrm>
            <a:prstGeom prst="rect">
              <a:avLst/>
            </a:prstGeom>
          </p:spPr>
        </p:pic>
        <p:sp>
          <p:nvSpPr>
            <p:cNvPr id="44" name="Shape_43">
              <a:extLst>
                <a:ext uri="{FF2B5EF4-FFF2-40B4-BE49-F238E27FC236}">
                  <a16:creationId xmlns:a16="http://schemas.microsoft.com/office/drawing/2014/main" id="{CD564C79-C4BA-3941-AF47-DC22B09538F6}"/>
                </a:ext>
              </a:extLst>
            </p:cNvPr>
            <p:cNvSpPr/>
            <p:nvPr/>
          </p:nvSpPr>
          <p:spPr>
            <a:xfrm>
              <a:off x="317500" y="317500"/>
              <a:ext cx="1132479"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pfehide147" hidden="1"/>
          <p:cNvSpPr txBox="1"/>
          <p:nvPr/>
        </p:nvSpPr>
        <p:spPr>
          <a:xfrm>
            <a:off x="7249083" y="5742254"/>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Muscular</a:t>
            </a:r>
          </a:p>
        </p:txBody>
      </p:sp>
      <p:grpSp>
        <p:nvGrpSpPr>
          <p:cNvPr id="49" name="Group 48">
            <a:extLst>
              <a:ext uri="{FF2B5EF4-FFF2-40B4-BE49-F238E27FC236}">
                <a16:creationId xmlns:a16="http://schemas.microsoft.com/office/drawing/2014/main" id="{E3F37539-18CF-A144-8245-4967F8ECC6C0}"/>
              </a:ext>
            </a:extLst>
          </p:cNvPr>
          <p:cNvGrpSpPr/>
          <p:nvPr/>
        </p:nvGrpSpPr>
        <p:grpSpPr>
          <a:xfrm>
            <a:off x="7248409" y="5741192"/>
            <a:ext cx="1611630" cy="309901"/>
            <a:chOff x="317500" y="317500"/>
            <a:chExt cx="1611630" cy="309901"/>
          </a:xfrm>
        </p:grpSpPr>
        <p:pic>
          <p:nvPicPr>
            <p:cNvPr id="47" name="PFE element 147">
              <a:extLst>
                <a:ext uri="{FF2B5EF4-FFF2-40B4-BE49-F238E27FC236}">
                  <a16:creationId xmlns:a16="http://schemas.microsoft.com/office/drawing/2014/main" id="{1253F097-D763-0542-8155-2CCACE63A2C5}"/>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48" name="Shape_44">
              <a:extLst>
                <a:ext uri="{FF2B5EF4-FFF2-40B4-BE49-F238E27FC236}">
                  <a16:creationId xmlns:a16="http://schemas.microsoft.com/office/drawing/2014/main" id="{6895489B-7E6B-9547-A199-701DC51258C7}"/>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1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3" name="PFE element 148">
            <a:extLst>
              <a:ext uri="{FF2B5EF4-FFF2-40B4-BE49-F238E27FC236}">
                <a16:creationId xmlns:a16="http://schemas.microsoft.com/office/drawing/2014/main" id="{1E1F7B81-BCD9-6746-A209-3F4F02C71D9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5" name="PFE element 149">
            <a:extLst>
              <a:ext uri="{FF2B5EF4-FFF2-40B4-BE49-F238E27FC236}">
                <a16:creationId xmlns:a16="http://schemas.microsoft.com/office/drawing/2014/main" id="{098449D5-3B86-9140-9808-B88B0026B957}"/>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FE element 151">
            <a:extLst>
              <a:ext uri="{FF2B5EF4-FFF2-40B4-BE49-F238E27FC236}">
                <a16:creationId xmlns:a16="http://schemas.microsoft.com/office/drawing/2014/main" id="{F2EC935E-EAAD-A24E-90B4-FA5C6A7A7E4C}"/>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594070" y="187325"/>
            <a:ext cx="5535930" cy="1840230"/>
          </a:xfrm>
          <a:prstGeom prst="rect">
            <a:avLst/>
          </a:prstGeom>
        </p:spPr>
      </p:pic>
      <p:sp>
        <p:nvSpPr>
          <p:cNvPr id="9" name="Oval 8"/>
          <p:cNvSpPr>
            <a:spLocks noChangeAspect="1"/>
          </p:cNvSpPr>
          <p:nvPr/>
        </p:nvSpPr>
        <p:spPr>
          <a:xfrm>
            <a:off x="4535693" y="1938843"/>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08289" y="1652694"/>
            <a:ext cx="4600311"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61339" y="2054002"/>
            <a:ext cx="3657600" cy="3657600"/>
          </a:xfrm>
          <a:prstGeom prst="ellipse">
            <a:avLst/>
          </a:prstGeom>
        </p:spPr>
      </p:pic>
      <p:pic>
        <p:nvPicPr>
          <p:cNvPr id="29" name="PFE element 155">
            <a:extLst>
              <a:ext uri="{FF2B5EF4-FFF2-40B4-BE49-F238E27FC236}">
                <a16:creationId xmlns:a16="http://schemas.microsoft.com/office/drawing/2014/main" id="{D4C1C374-BCEC-9446-9A48-91BC163668BA}"/>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857886" y="2016518"/>
            <a:ext cx="2971800" cy="537210"/>
          </a:xfrm>
          <a:prstGeom prst="rect">
            <a:avLst/>
          </a:prstGeom>
        </p:spPr>
      </p:pic>
      <p:pic>
        <p:nvPicPr>
          <p:cNvPr id="31" name="PFE element 156">
            <a:extLst>
              <a:ext uri="{FF2B5EF4-FFF2-40B4-BE49-F238E27FC236}">
                <a16:creationId xmlns:a16="http://schemas.microsoft.com/office/drawing/2014/main" id="{7A2FEADF-34AC-DF4A-8F4F-050F5AA5CB03}"/>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857886" y="2927384"/>
            <a:ext cx="2895600" cy="309901"/>
          </a:xfrm>
          <a:prstGeom prst="rect">
            <a:avLst/>
          </a:prstGeom>
        </p:spPr>
      </p:pic>
      <p:sp>
        <p:nvSpPr>
          <p:cNvPr id="13" name="pfehide157" hidden="1"/>
          <p:cNvSpPr txBox="1"/>
          <p:nvPr/>
        </p:nvSpPr>
        <p:spPr>
          <a:xfrm>
            <a:off x="857886" y="3267113"/>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Dry mouth</a:t>
            </a:r>
          </a:p>
        </p:txBody>
      </p:sp>
      <p:grpSp>
        <p:nvGrpSpPr>
          <p:cNvPr id="35" name="Group 34">
            <a:extLst>
              <a:ext uri="{FF2B5EF4-FFF2-40B4-BE49-F238E27FC236}">
                <a16:creationId xmlns:a16="http://schemas.microsoft.com/office/drawing/2014/main" id="{92C34BFF-FFAE-C542-A765-D1A7C5DEF593}"/>
              </a:ext>
            </a:extLst>
          </p:cNvPr>
          <p:cNvGrpSpPr/>
          <p:nvPr/>
        </p:nvGrpSpPr>
        <p:grpSpPr>
          <a:xfrm>
            <a:off x="857886" y="3262813"/>
            <a:ext cx="2895600" cy="298423"/>
            <a:chOff x="317500" y="317500"/>
            <a:chExt cx="2895600" cy="298423"/>
          </a:xfrm>
        </p:grpSpPr>
        <p:pic>
          <p:nvPicPr>
            <p:cNvPr id="33" name="PFE element 157">
              <a:extLst>
                <a:ext uri="{FF2B5EF4-FFF2-40B4-BE49-F238E27FC236}">
                  <a16:creationId xmlns:a16="http://schemas.microsoft.com/office/drawing/2014/main" id="{0D9BF84D-F839-1445-9B69-0B4A9B7308D0}"/>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2895600" cy="298423"/>
            </a:xfrm>
            <a:prstGeom prst="rect">
              <a:avLst/>
            </a:prstGeom>
          </p:spPr>
        </p:pic>
        <p:sp>
          <p:nvSpPr>
            <p:cNvPr id="34" name="Shape_45">
              <a:extLst>
                <a:ext uri="{FF2B5EF4-FFF2-40B4-BE49-F238E27FC236}">
                  <a16:creationId xmlns:a16="http://schemas.microsoft.com/office/drawing/2014/main" id="{9650C8A3-336E-EB4F-AFBF-4AC933646E92}"/>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158" hidden="1"/>
          <p:cNvSpPr txBox="1"/>
          <p:nvPr/>
        </p:nvSpPr>
        <p:spPr>
          <a:xfrm>
            <a:off x="857886" y="3589824"/>
            <a:ext cx="3273848"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Heavy feeling in fingers and toes</a:t>
            </a:r>
          </a:p>
        </p:txBody>
      </p:sp>
      <p:grpSp>
        <p:nvGrpSpPr>
          <p:cNvPr id="39" name="Group 38">
            <a:extLst>
              <a:ext uri="{FF2B5EF4-FFF2-40B4-BE49-F238E27FC236}">
                <a16:creationId xmlns:a16="http://schemas.microsoft.com/office/drawing/2014/main" id="{4A454AA2-5430-6947-B387-15A71FC1ECD7}"/>
              </a:ext>
            </a:extLst>
          </p:cNvPr>
          <p:cNvGrpSpPr/>
          <p:nvPr/>
        </p:nvGrpSpPr>
        <p:grpSpPr>
          <a:xfrm>
            <a:off x="857886" y="3589824"/>
            <a:ext cx="3265170" cy="281940"/>
            <a:chOff x="317500" y="317500"/>
            <a:chExt cx="3265170" cy="281940"/>
          </a:xfrm>
        </p:grpSpPr>
        <p:pic>
          <p:nvPicPr>
            <p:cNvPr id="37" name="PFE element 158">
              <a:extLst>
                <a:ext uri="{FF2B5EF4-FFF2-40B4-BE49-F238E27FC236}">
                  <a16:creationId xmlns:a16="http://schemas.microsoft.com/office/drawing/2014/main" id="{2E9E5E12-8E20-0B41-A0FE-83857209F454}"/>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3265170" cy="281940"/>
            </a:xfrm>
            <a:prstGeom prst="rect">
              <a:avLst/>
            </a:prstGeom>
          </p:spPr>
        </p:pic>
        <p:sp>
          <p:nvSpPr>
            <p:cNvPr id="38" name="Shape_46">
              <a:extLst>
                <a:ext uri="{FF2B5EF4-FFF2-40B4-BE49-F238E27FC236}">
                  <a16:creationId xmlns:a16="http://schemas.microsoft.com/office/drawing/2014/main" id="{834DF85E-1766-124D-A2FC-189789DD28B8}"/>
                </a:ext>
              </a:extLst>
            </p:cNvPr>
            <p:cNvSpPr/>
            <p:nvPr/>
          </p:nvSpPr>
          <p:spPr>
            <a:xfrm>
              <a:off x="317500" y="317500"/>
              <a:ext cx="3265170" cy="2819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FE element 159">
            <a:extLst>
              <a:ext uri="{FF2B5EF4-FFF2-40B4-BE49-F238E27FC236}">
                <a16:creationId xmlns:a16="http://schemas.microsoft.com/office/drawing/2014/main" id="{FB23BFB9-2660-9640-A7F5-B5565E028132}"/>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857886" y="3921919"/>
            <a:ext cx="2895600" cy="298423"/>
          </a:xfrm>
          <a:prstGeom prst="rect">
            <a:avLst/>
          </a:prstGeom>
        </p:spPr>
      </p:pic>
      <p:sp>
        <p:nvSpPr>
          <p:cNvPr id="16" name="pfehide160" hidden="1"/>
          <p:cNvSpPr txBox="1"/>
          <p:nvPr/>
        </p:nvSpPr>
        <p:spPr>
          <a:xfrm>
            <a:off x="857886" y="4270256"/>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Vomiting</a:t>
            </a:r>
          </a:p>
        </p:txBody>
      </p:sp>
      <p:grpSp>
        <p:nvGrpSpPr>
          <p:cNvPr id="45" name="Group 44">
            <a:extLst>
              <a:ext uri="{FF2B5EF4-FFF2-40B4-BE49-F238E27FC236}">
                <a16:creationId xmlns:a16="http://schemas.microsoft.com/office/drawing/2014/main" id="{C9B2CD49-509F-5341-B805-50A7780F7015}"/>
              </a:ext>
            </a:extLst>
          </p:cNvPr>
          <p:cNvGrpSpPr/>
          <p:nvPr/>
        </p:nvGrpSpPr>
        <p:grpSpPr>
          <a:xfrm>
            <a:off x="857886" y="4265956"/>
            <a:ext cx="2895600" cy="298423"/>
            <a:chOff x="317500" y="317500"/>
            <a:chExt cx="2895600" cy="298423"/>
          </a:xfrm>
        </p:grpSpPr>
        <p:pic>
          <p:nvPicPr>
            <p:cNvPr id="43" name="PFE element 160">
              <a:extLst>
                <a:ext uri="{FF2B5EF4-FFF2-40B4-BE49-F238E27FC236}">
                  <a16:creationId xmlns:a16="http://schemas.microsoft.com/office/drawing/2014/main" id="{C063DBCD-33FC-3042-B1BD-A201865B2685}"/>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317500" y="317500"/>
              <a:ext cx="2895600" cy="298423"/>
            </a:xfrm>
            <a:prstGeom prst="rect">
              <a:avLst/>
            </a:prstGeom>
          </p:spPr>
        </p:pic>
        <p:sp>
          <p:nvSpPr>
            <p:cNvPr id="44" name="Shape_47">
              <a:extLst>
                <a:ext uri="{FF2B5EF4-FFF2-40B4-BE49-F238E27FC236}">
                  <a16:creationId xmlns:a16="http://schemas.microsoft.com/office/drawing/2014/main" id="{FF5A0B7D-06C6-AC43-A4E2-EA2722565045}"/>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fehide161" hidden="1"/>
          <p:cNvSpPr txBox="1"/>
          <p:nvPr/>
        </p:nvSpPr>
        <p:spPr>
          <a:xfrm>
            <a:off x="857886" y="4590527"/>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Severe itching</a:t>
            </a:r>
          </a:p>
        </p:txBody>
      </p:sp>
      <p:grpSp>
        <p:nvGrpSpPr>
          <p:cNvPr id="49" name="Group 48">
            <a:extLst>
              <a:ext uri="{FF2B5EF4-FFF2-40B4-BE49-F238E27FC236}">
                <a16:creationId xmlns:a16="http://schemas.microsoft.com/office/drawing/2014/main" id="{F2F289E7-3EF3-3240-B576-3781131A0E77}"/>
              </a:ext>
            </a:extLst>
          </p:cNvPr>
          <p:cNvGrpSpPr/>
          <p:nvPr/>
        </p:nvGrpSpPr>
        <p:grpSpPr>
          <a:xfrm>
            <a:off x="857886" y="4586227"/>
            <a:ext cx="2895600" cy="298423"/>
            <a:chOff x="317500" y="317500"/>
            <a:chExt cx="2895600" cy="298423"/>
          </a:xfrm>
        </p:grpSpPr>
        <p:pic>
          <p:nvPicPr>
            <p:cNvPr id="47" name="PFE element 161">
              <a:extLst>
                <a:ext uri="{FF2B5EF4-FFF2-40B4-BE49-F238E27FC236}">
                  <a16:creationId xmlns:a16="http://schemas.microsoft.com/office/drawing/2014/main" id="{E02569C0-AEFC-3A41-8131-BC8A3F0D1E32}"/>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317500" y="317500"/>
              <a:ext cx="2895600" cy="298423"/>
            </a:xfrm>
            <a:prstGeom prst="rect">
              <a:avLst/>
            </a:prstGeom>
          </p:spPr>
        </p:pic>
        <p:sp>
          <p:nvSpPr>
            <p:cNvPr id="48" name="Shape_48">
              <a:extLst>
                <a:ext uri="{FF2B5EF4-FFF2-40B4-BE49-F238E27FC236}">
                  <a16:creationId xmlns:a16="http://schemas.microsoft.com/office/drawing/2014/main" id="{C4D7098E-A26C-804A-A83C-FB2886D54121}"/>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FE element 162">
            <a:extLst>
              <a:ext uri="{FF2B5EF4-FFF2-40B4-BE49-F238E27FC236}">
                <a16:creationId xmlns:a16="http://schemas.microsoft.com/office/drawing/2014/main" id="{4747198C-79B3-9F44-B1C6-0473032E0281}"/>
              </a:ext>
            </a:extLst>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9532832" y="4605462"/>
            <a:ext cx="2910840" cy="298423"/>
          </a:xfrm>
          <a:prstGeom prst="rect">
            <a:avLst/>
          </a:prstGeom>
        </p:spPr>
      </p:pic>
      <p:pic>
        <p:nvPicPr>
          <p:cNvPr id="53" name="PFE element 163">
            <a:extLst>
              <a:ext uri="{FF2B5EF4-FFF2-40B4-BE49-F238E27FC236}">
                <a16:creationId xmlns:a16="http://schemas.microsoft.com/office/drawing/2014/main" id="{E49F82B7-EF25-3F46-91ED-0B521F95E94E}"/>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a:off x="871028" y="2578032"/>
            <a:ext cx="2895600" cy="298423"/>
          </a:xfrm>
          <a:prstGeom prst="rect">
            <a:avLst/>
          </a:prstGeom>
        </p:spPr>
      </p:pic>
      <p:pic>
        <p:nvPicPr>
          <p:cNvPr id="55" name="PFE element 164">
            <a:extLst>
              <a:ext uri="{FF2B5EF4-FFF2-40B4-BE49-F238E27FC236}">
                <a16:creationId xmlns:a16="http://schemas.microsoft.com/office/drawing/2014/main" id="{6E53484B-FF78-3E47-A7D8-5A70EBE1C25D}"/>
              </a:ext>
            </a:extLst>
          </p:cNvPr>
          <p:cNvPicPr>
            <a:picLocks/>
          </p:cNvPicPr>
          <p:nvPr/>
        </p:nvPicPr>
        <p:blipFill>
          <a:blip r:embed="rId16" cstate="screen">
            <a:extLst>
              <a:ext uri="{28A0092B-C50C-407E-A947-70E740481C1C}">
                <a14:useLocalDpi xmlns:a14="http://schemas.microsoft.com/office/drawing/2010/main"/>
              </a:ext>
            </a:extLst>
          </a:blip>
          <a:stretch>
            <a:fillRect/>
          </a:stretch>
        </p:blipFill>
        <p:spPr>
          <a:xfrm>
            <a:off x="857886" y="4962103"/>
            <a:ext cx="2895600" cy="293370"/>
          </a:xfrm>
          <a:prstGeom prst="rect">
            <a:avLst/>
          </a:prstGeom>
        </p:spPr>
      </p:pic>
      <p:pic>
        <p:nvPicPr>
          <p:cNvPr id="57" name="PFE element 165">
            <a:extLst>
              <a:ext uri="{FF2B5EF4-FFF2-40B4-BE49-F238E27FC236}">
                <a16:creationId xmlns:a16="http://schemas.microsoft.com/office/drawing/2014/main" id="{B6DDC226-96EA-044C-8E14-843C7A4C3966}"/>
              </a:ext>
            </a:extLst>
          </p:cNvPr>
          <p:cNvPicPr>
            <a:picLocks/>
          </p:cNvPicPr>
          <p:nvPr/>
        </p:nvPicPr>
        <p:blipFill>
          <a:blip r:embed="rId17" cstate="screen">
            <a:extLst>
              <a:ext uri="{28A0092B-C50C-407E-A947-70E740481C1C}">
                <a14:useLocalDpi xmlns:a14="http://schemas.microsoft.com/office/drawing/2010/main"/>
              </a:ext>
            </a:extLst>
          </a:blip>
          <a:stretch>
            <a:fillRect/>
          </a:stretch>
        </p:blipFill>
        <p:spPr>
          <a:xfrm>
            <a:off x="857886" y="5308211"/>
            <a:ext cx="2895600" cy="298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81481E-6 L -3.05556E-6 -0.05047 " pathEditMode="relative" rAng="0" ptsTypes="AA">
                                      <p:cBhvr>
                                        <p:cTn id="6" dur="1000" fill="hold"/>
                                        <p:tgtEl>
                                          <p:spTgt spid="39"/>
                                        </p:tgtEl>
                                        <p:attrNameLst>
                                          <p:attrName>ppt_x</p:attrName>
                                          <p:attrName>ppt_y</p:attrName>
                                        </p:attrNameLst>
                                      </p:cBhvr>
                                      <p:rCtr x="0" y="-2523"/>
                                    </p:animMotion>
                                  </p:childTnLst>
                                </p:cTn>
                              </p:par>
                              <p:par>
                                <p:cTn id="7" presetID="42" presetClass="path" presetSubtype="0" accel="50000" decel="50000" fill="hold" nodeType="withEffect">
                                  <p:stCondLst>
                                    <p:cond delay="0"/>
                                  </p:stCondLst>
                                  <p:childTnLst>
                                    <p:animMotion origin="layout" path="M 0.00035 -0.00903 L -4.16667E-6 -0.14606 " pathEditMode="relative" rAng="0" ptsTypes="AA">
                                      <p:cBhvr>
                                        <p:cTn id="8" dur="1000" fill="hold"/>
                                        <p:tgtEl>
                                          <p:spTgt spid="49"/>
                                        </p:tgtEl>
                                        <p:attrNameLst>
                                          <p:attrName>ppt_x</p:attrName>
                                          <p:attrName>ppt_y</p:attrName>
                                        </p:attrNameLst>
                                      </p:cBhvr>
                                      <p:rCtr x="-17" y="-6852"/>
                                    </p:animMotion>
                                  </p:childTnLst>
                                </p:cTn>
                              </p:par>
                              <p:par>
                                <p:cTn id="9" presetID="42" presetClass="path" presetSubtype="0" accel="50000" decel="50000" fill="hold" nodeType="withEffect">
                                  <p:stCondLst>
                                    <p:cond delay="0"/>
                                  </p:stCondLst>
                                  <p:childTnLst>
                                    <p:animMotion origin="layout" path="M 3.05556E-6 -2.22222E-6 L 0.00017 0.13935 " pathEditMode="relative" rAng="0" ptsTypes="AA">
                                      <p:cBhvr>
                                        <p:cTn id="10" dur="1000" fill="hold"/>
                                        <p:tgtEl>
                                          <p:spTgt spid="35"/>
                                        </p:tgtEl>
                                        <p:attrNameLst>
                                          <p:attrName>ppt_x</p:attrName>
                                          <p:attrName>ppt_y</p:attrName>
                                        </p:attrNameLst>
                                      </p:cBhvr>
                                      <p:rCtr x="0" y="6968"/>
                                    </p:animMotion>
                                  </p:childTnLst>
                                </p:cTn>
                              </p:par>
                              <p:par>
                                <p:cTn id="11" presetID="42" presetClass="path" presetSubtype="0" accel="50000" decel="50000" fill="hold" nodeType="withEffect">
                                  <p:stCondLst>
                                    <p:cond delay="0"/>
                                  </p:stCondLst>
                                  <p:childTnLst>
                                    <p:animMotion origin="layout" path="M -4.16667E-6 0 L 0.00035 0.03773 " pathEditMode="relative" rAng="0" ptsTypes="AA">
                                      <p:cBhvr>
                                        <p:cTn id="12" dur="1000" fill="hold"/>
                                        <p:tgtEl>
                                          <p:spTgt spid="45"/>
                                        </p:tgtEl>
                                        <p:attrNameLst>
                                          <p:attrName>ppt_x</p:attrName>
                                          <p:attrName>ppt_y</p:attrName>
                                        </p:attrNameLst>
                                      </p:cBhvr>
                                      <p:rCtr x="17"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5" name="PFE element 166">
            <a:extLst>
              <a:ext uri="{FF2B5EF4-FFF2-40B4-BE49-F238E27FC236}">
                <a16:creationId xmlns:a16="http://schemas.microsoft.com/office/drawing/2014/main" id="{DA611FA6-4020-204A-AED5-630D4BD0921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4" name="PFE element 167">
            <a:extLst>
              <a:ext uri="{FF2B5EF4-FFF2-40B4-BE49-F238E27FC236}">
                <a16:creationId xmlns:a16="http://schemas.microsoft.com/office/drawing/2014/main" id="{9196A1AF-5FB3-494C-A087-898E0364C70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FE element 169">
            <a:extLst>
              <a:ext uri="{FF2B5EF4-FFF2-40B4-BE49-F238E27FC236}">
                <a16:creationId xmlns:a16="http://schemas.microsoft.com/office/drawing/2014/main" id="{437EB41F-AACF-7E4A-87D5-CD3175B5DC4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578939" y="1081768"/>
            <a:ext cx="31971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icture 3" descr="shutterstock_102046420_body_slide14.jpg"/>
          <p:cNvPicPr>
            <a:picLocks noChangeAspect="1"/>
          </p:cNvPicPr>
          <p:nvPr/>
        </p:nvPicPr>
        <p:blipFill rotWithShape="1">
          <a:blip r:embed="rId6" cstate="screen">
            <a:extLst>
              <a:ext uri="{28A0092B-C50C-407E-A947-70E740481C1C}">
                <a14:useLocalDpi xmlns:a14="http://schemas.microsoft.com/office/drawing/2010/main"/>
              </a:ext>
            </a:extLst>
          </a:blip>
          <a:srcRect l="-17400" t="-4140" r="-22768"/>
          <a:stretch/>
        </p:blipFill>
        <p:spPr>
          <a:xfrm>
            <a:off x="2226734" y="1650999"/>
            <a:ext cx="5003800" cy="4597400"/>
          </a:xfrm>
          <a:prstGeom prst="rect">
            <a:avLst/>
          </a:prstGeom>
        </p:spPr>
      </p:pic>
      <p:cxnSp>
        <p:nvCxnSpPr>
          <p:cNvPr id="10" name="Straight Arrow Connector 9"/>
          <p:cNvCxnSpPr/>
          <p:nvPr/>
        </p:nvCxnSpPr>
        <p:spPr>
          <a:xfrm flipH="1">
            <a:off x="4741333" y="2310144"/>
            <a:ext cx="881592" cy="1"/>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7" name="PFE element 173">
            <a:extLst>
              <a:ext uri="{FF2B5EF4-FFF2-40B4-BE49-F238E27FC236}">
                <a16:creationId xmlns:a16="http://schemas.microsoft.com/office/drawing/2014/main" id="{F3236F4B-19F2-1042-9F8F-E1357295A89D}"/>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620749" y="1930822"/>
            <a:ext cx="1310640" cy="309901"/>
          </a:xfrm>
          <a:prstGeom prst="rect">
            <a:avLst/>
          </a:prstGeom>
        </p:spPr>
      </p:pic>
      <p:cxnSp>
        <p:nvCxnSpPr>
          <p:cNvPr id="12" name="Straight Arrow Connector 11"/>
          <p:cNvCxnSpPr/>
          <p:nvPr/>
        </p:nvCxnSpPr>
        <p:spPr>
          <a:xfrm flipH="1">
            <a:off x="4741333" y="21126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9" name="PFE element 175">
            <a:extLst>
              <a:ext uri="{FF2B5EF4-FFF2-40B4-BE49-F238E27FC236}">
                <a16:creationId xmlns:a16="http://schemas.microsoft.com/office/drawing/2014/main" id="{DC469FE5-7E63-4A48-A975-E2C1765E563D}"/>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5628745" y="2157922"/>
            <a:ext cx="2095500" cy="321379"/>
          </a:xfrm>
          <a:prstGeom prst="rect">
            <a:avLst/>
          </a:prstGeom>
        </p:spPr>
      </p:pic>
      <p:cxnSp>
        <p:nvCxnSpPr>
          <p:cNvPr id="16" name="Straight Arrow Connector 15"/>
          <p:cNvCxnSpPr/>
          <p:nvPr/>
        </p:nvCxnSpPr>
        <p:spPr>
          <a:xfrm flipH="1">
            <a:off x="5126621" y="39160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1" name="PFE element 177">
            <a:extLst>
              <a:ext uri="{FF2B5EF4-FFF2-40B4-BE49-F238E27FC236}">
                <a16:creationId xmlns:a16="http://schemas.microsoft.com/office/drawing/2014/main" id="{9621A562-EEC1-864C-9AC9-12691DEB7A60}"/>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6018681" y="3752645"/>
            <a:ext cx="1310640" cy="309901"/>
          </a:xfrm>
          <a:prstGeom prst="rect">
            <a:avLst/>
          </a:prstGeom>
        </p:spPr>
      </p:pic>
      <p:cxnSp>
        <p:nvCxnSpPr>
          <p:cNvPr id="18" name="Straight Arrow Connector 17"/>
          <p:cNvCxnSpPr/>
          <p:nvPr/>
        </p:nvCxnSpPr>
        <p:spPr>
          <a:xfrm flipH="1">
            <a:off x="4910775" y="4559529"/>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3" name="PFE element 179">
            <a:extLst>
              <a:ext uri="{FF2B5EF4-FFF2-40B4-BE49-F238E27FC236}">
                <a16:creationId xmlns:a16="http://schemas.microsoft.com/office/drawing/2014/main" id="{66F74E0B-508C-D045-8D69-217E762AD68D}"/>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6085310" y="4405223"/>
            <a:ext cx="1817370" cy="308610"/>
          </a:xfrm>
          <a:prstGeom prst="rect">
            <a:avLst/>
          </a:prstGeom>
        </p:spPr>
      </p:pic>
      <p:cxnSp>
        <p:nvCxnSpPr>
          <p:cNvPr id="21" name="Straight Arrow Connector 20"/>
          <p:cNvCxnSpPr/>
          <p:nvPr/>
        </p:nvCxnSpPr>
        <p:spPr>
          <a:xfrm flipH="1">
            <a:off x="5826232" y="5617862"/>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5" name="PFE element 181">
            <a:extLst>
              <a:ext uri="{FF2B5EF4-FFF2-40B4-BE49-F238E27FC236}">
                <a16:creationId xmlns:a16="http://schemas.microsoft.com/office/drawing/2014/main" id="{F69EF6D4-6E89-F34D-8978-8BDEA3E7D348}"/>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6993995" y="5462911"/>
            <a:ext cx="1805940" cy="309901"/>
          </a:xfrm>
          <a:prstGeom prst="rect">
            <a:avLst/>
          </a:prstGeom>
        </p:spPr>
      </p:pic>
      <p:cxnSp>
        <p:nvCxnSpPr>
          <p:cNvPr id="23" name="Straight Arrow Connector 22"/>
          <p:cNvCxnSpPr/>
          <p:nvPr/>
        </p:nvCxnSpPr>
        <p:spPr>
          <a:xfrm>
            <a:off x="3031067" y="4838929"/>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7" name="PFE element 183">
            <a:extLst>
              <a:ext uri="{FF2B5EF4-FFF2-40B4-BE49-F238E27FC236}">
                <a16:creationId xmlns:a16="http://schemas.microsoft.com/office/drawing/2014/main" id="{9766E7F5-6D8B-664D-A2D6-A6E2868526DA}"/>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1750376" y="4619187"/>
            <a:ext cx="1360170" cy="524154"/>
          </a:xfrm>
          <a:prstGeom prst="rect">
            <a:avLst/>
          </a:prstGeom>
        </p:spPr>
      </p:pic>
      <p:pic>
        <p:nvPicPr>
          <p:cNvPr id="49" name="PFE element 184">
            <a:extLst>
              <a:ext uri="{FF2B5EF4-FFF2-40B4-BE49-F238E27FC236}">
                <a16:creationId xmlns:a16="http://schemas.microsoft.com/office/drawing/2014/main" id="{3E88F0BD-2E2F-9249-881D-B85473AA7F18}"/>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1406520" y="3426656"/>
            <a:ext cx="1805940" cy="321379"/>
          </a:xfrm>
          <a:prstGeom prst="rect">
            <a:avLst/>
          </a:prstGeom>
        </p:spPr>
      </p:pic>
      <p:cxnSp>
        <p:nvCxnSpPr>
          <p:cNvPr id="28" name="Straight Arrow Connector 27"/>
          <p:cNvCxnSpPr/>
          <p:nvPr/>
        </p:nvCxnSpPr>
        <p:spPr>
          <a:xfrm>
            <a:off x="2468033" y="3612747"/>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pfehide186" hidden="1"/>
          <p:cNvSpPr txBox="1"/>
          <p:nvPr/>
        </p:nvSpPr>
        <p:spPr>
          <a:xfrm>
            <a:off x="5632447" y="2431648"/>
            <a:ext cx="1818219"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Nervous system</a:t>
            </a:r>
          </a:p>
        </p:txBody>
      </p:sp>
      <p:grpSp>
        <p:nvGrpSpPr>
          <p:cNvPr id="53" name="Group 52">
            <a:extLst>
              <a:ext uri="{FF2B5EF4-FFF2-40B4-BE49-F238E27FC236}">
                <a16:creationId xmlns:a16="http://schemas.microsoft.com/office/drawing/2014/main" id="{329A341F-4D06-214A-8B64-C03E38D9A521}"/>
              </a:ext>
            </a:extLst>
          </p:cNvPr>
          <p:cNvGrpSpPr/>
          <p:nvPr/>
        </p:nvGrpSpPr>
        <p:grpSpPr>
          <a:xfrm>
            <a:off x="5627157" y="2424847"/>
            <a:ext cx="1828800" cy="321379"/>
            <a:chOff x="317500" y="317500"/>
            <a:chExt cx="1828800" cy="321379"/>
          </a:xfrm>
        </p:grpSpPr>
        <p:pic>
          <p:nvPicPr>
            <p:cNvPr id="51" name="PFE element 186">
              <a:extLst>
                <a:ext uri="{FF2B5EF4-FFF2-40B4-BE49-F238E27FC236}">
                  <a16:creationId xmlns:a16="http://schemas.microsoft.com/office/drawing/2014/main" id="{6E948613-AA8C-EC42-9C1F-C380C4AD4342}"/>
                </a:ext>
              </a:extLst>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317500" y="317500"/>
              <a:ext cx="1828800" cy="321379"/>
            </a:xfrm>
            <a:prstGeom prst="rect">
              <a:avLst/>
            </a:prstGeom>
          </p:spPr>
        </p:pic>
        <p:sp>
          <p:nvSpPr>
            <p:cNvPr id="52" name="Shape_49">
              <a:extLst>
                <a:ext uri="{FF2B5EF4-FFF2-40B4-BE49-F238E27FC236}">
                  <a16:creationId xmlns:a16="http://schemas.microsoft.com/office/drawing/2014/main" id="{462EC765-CA9C-694D-8C8F-40369ACA4ADE}"/>
                </a:ext>
              </a:extLst>
            </p:cNvPr>
            <p:cNvSpPr/>
            <p:nvPr/>
          </p:nvSpPr>
          <p:spPr>
            <a:xfrm>
              <a:off x="317500" y="317500"/>
              <a:ext cx="182880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pfehide187" hidden="1"/>
          <p:cNvSpPr txBox="1"/>
          <p:nvPr/>
        </p:nvSpPr>
        <p:spPr>
          <a:xfrm>
            <a:off x="1382177" y="3681967"/>
            <a:ext cx="1818219"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Integumentary system</a:t>
            </a:r>
          </a:p>
        </p:txBody>
      </p:sp>
      <p:grpSp>
        <p:nvGrpSpPr>
          <p:cNvPr id="57" name="Group 56">
            <a:extLst>
              <a:ext uri="{FF2B5EF4-FFF2-40B4-BE49-F238E27FC236}">
                <a16:creationId xmlns:a16="http://schemas.microsoft.com/office/drawing/2014/main" id="{C30FC983-BF29-1640-B510-07C2BA9517F4}"/>
              </a:ext>
            </a:extLst>
          </p:cNvPr>
          <p:cNvGrpSpPr/>
          <p:nvPr/>
        </p:nvGrpSpPr>
        <p:grpSpPr>
          <a:xfrm>
            <a:off x="1382177" y="3680687"/>
            <a:ext cx="1817370" cy="525780"/>
            <a:chOff x="317500" y="317500"/>
            <a:chExt cx="1817370" cy="525780"/>
          </a:xfrm>
        </p:grpSpPr>
        <p:pic>
          <p:nvPicPr>
            <p:cNvPr id="55" name="PFE element 187">
              <a:extLst>
                <a:ext uri="{FF2B5EF4-FFF2-40B4-BE49-F238E27FC236}">
                  <a16:creationId xmlns:a16="http://schemas.microsoft.com/office/drawing/2014/main" id="{7A538C60-603F-FD4B-BED1-BDC983CDE836}"/>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a:off x="317500" y="317500"/>
              <a:ext cx="1817370" cy="525780"/>
            </a:xfrm>
            <a:prstGeom prst="rect">
              <a:avLst/>
            </a:prstGeom>
          </p:spPr>
        </p:pic>
        <p:sp>
          <p:nvSpPr>
            <p:cNvPr id="56" name="Shape_50">
              <a:extLst>
                <a:ext uri="{FF2B5EF4-FFF2-40B4-BE49-F238E27FC236}">
                  <a16:creationId xmlns:a16="http://schemas.microsoft.com/office/drawing/2014/main" id="{4D4CFEAB-D5D3-CA46-BAD2-D3C56F5D57C1}"/>
                </a:ext>
              </a:extLst>
            </p:cNvPr>
            <p:cNvSpPr/>
            <p:nvPr/>
          </p:nvSpPr>
          <p:spPr>
            <a:xfrm>
              <a:off x="317500" y="317500"/>
              <a:ext cx="1817370" cy="52578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pfehide188" hidden="1"/>
          <p:cNvSpPr txBox="1"/>
          <p:nvPr/>
        </p:nvSpPr>
        <p:spPr>
          <a:xfrm>
            <a:off x="6029321" y="3993748"/>
            <a:ext cx="2369610"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Respiratory system</a:t>
            </a:r>
          </a:p>
        </p:txBody>
      </p:sp>
      <p:grpSp>
        <p:nvGrpSpPr>
          <p:cNvPr id="61" name="Group 60">
            <a:extLst>
              <a:ext uri="{FF2B5EF4-FFF2-40B4-BE49-F238E27FC236}">
                <a16:creationId xmlns:a16="http://schemas.microsoft.com/office/drawing/2014/main" id="{F1834E42-5F1E-8B4E-8FA6-CB86C2E1FE6D}"/>
              </a:ext>
            </a:extLst>
          </p:cNvPr>
          <p:cNvGrpSpPr/>
          <p:nvPr/>
        </p:nvGrpSpPr>
        <p:grpSpPr>
          <a:xfrm>
            <a:off x="6029321" y="3986947"/>
            <a:ext cx="2362200" cy="321379"/>
            <a:chOff x="317500" y="317500"/>
            <a:chExt cx="2362200" cy="321379"/>
          </a:xfrm>
        </p:grpSpPr>
        <p:pic>
          <p:nvPicPr>
            <p:cNvPr id="59" name="PFE element 188">
              <a:extLst>
                <a:ext uri="{FF2B5EF4-FFF2-40B4-BE49-F238E27FC236}">
                  <a16:creationId xmlns:a16="http://schemas.microsoft.com/office/drawing/2014/main" id="{837A86CC-8A32-B247-A4EA-78EF2BF5C505}"/>
                </a:ext>
              </a:extLst>
            </p:cNvPr>
            <p:cNvPicPr>
              <a:picLocks/>
            </p:cNvPicPr>
            <p:nvPr/>
          </p:nvPicPr>
          <p:blipFill>
            <a:blip r:embed="rId16" cstate="screen">
              <a:extLst>
                <a:ext uri="{28A0092B-C50C-407E-A947-70E740481C1C}">
                  <a14:useLocalDpi xmlns:a14="http://schemas.microsoft.com/office/drawing/2010/main"/>
                </a:ext>
              </a:extLst>
            </a:blip>
            <a:stretch>
              <a:fillRect/>
            </a:stretch>
          </p:blipFill>
          <p:spPr>
            <a:xfrm>
              <a:off x="317500" y="317500"/>
              <a:ext cx="2362200" cy="321379"/>
            </a:xfrm>
            <a:prstGeom prst="rect">
              <a:avLst/>
            </a:prstGeom>
          </p:spPr>
        </p:pic>
        <p:sp>
          <p:nvSpPr>
            <p:cNvPr id="60" name="Shape_51">
              <a:extLst>
                <a:ext uri="{FF2B5EF4-FFF2-40B4-BE49-F238E27FC236}">
                  <a16:creationId xmlns:a16="http://schemas.microsoft.com/office/drawing/2014/main" id="{B91ADE12-EBDB-CD4C-8505-AE47CFCB36A4}"/>
                </a:ext>
              </a:extLst>
            </p:cNvPr>
            <p:cNvSpPr/>
            <p:nvPr/>
          </p:nvSpPr>
          <p:spPr>
            <a:xfrm>
              <a:off x="317500" y="317500"/>
              <a:ext cx="236220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fehide189" hidden="1"/>
          <p:cNvSpPr txBox="1"/>
          <p:nvPr/>
        </p:nvSpPr>
        <p:spPr>
          <a:xfrm>
            <a:off x="1753656" y="5096927"/>
            <a:ext cx="1277411"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Digestive system</a:t>
            </a:r>
          </a:p>
        </p:txBody>
      </p:sp>
      <p:grpSp>
        <p:nvGrpSpPr>
          <p:cNvPr id="65" name="Group 64">
            <a:extLst>
              <a:ext uri="{FF2B5EF4-FFF2-40B4-BE49-F238E27FC236}">
                <a16:creationId xmlns:a16="http://schemas.microsoft.com/office/drawing/2014/main" id="{B590CEC4-6F2E-4C41-B8E8-3B2665F2F17F}"/>
              </a:ext>
            </a:extLst>
          </p:cNvPr>
          <p:cNvGrpSpPr/>
          <p:nvPr/>
        </p:nvGrpSpPr>
        <p:grpSpPr>
          <a:xfrm>
            <a:off x="1750376" y="5089932"/>
            <a:ext cx="1283970" cy="537210"/>
            <a:chOff x="317500" y="317500"/>
            <a:chExt cx="1283970" cy="537210"/>
          </a:xfrm>
        </p:grpSpPr>
        <p:pic>
          <p:nvPicPr>
            <p:cNvPr id="63" name="PFE element 189">
              <a:extLst>
                <a:ext uri="{FF2B5EF4-FFF2-40B4-BE49-F238E27FC236}">
                  <a16:creationId xmlns:a16="http://schemas.microsoft.com/office/drawing/2014/main" id="{AC279F0F-A10F-0B4B-9E3B-6CBED0B3D731}"/>
                </a:ext>
              </a:extLst>
            </p:cNvPr>
            <p:cNvPicPr>
              <a:picLocks/>
            </p:cNvPicPr>
            <p:nvPr/>
          </p:nvPicPr>
          <p:blipFill>
            <a:blip r:embed="rId17" cstate="screen">
              <a:extLst>
                <a:ext uri="{28A0092B-C50C-407E-A947-70E740481C1C}">
                  <a14:useLocalDpi xmlns:a14="http://schemas.microsoft.com/office/drawing/2010/main"/>
                </a:ext>
              </a:extLst>
            </a:blip>
            <a:stretch>
              <a:fillRect/>
            </a:stretch>
          </p:blipFill>
          <p:spPr>
            <a:xfrm>
              <a:off x="317500" y="317500"/>
              <a:ext cx="1283970" cy="537210"/>
            </a:xfrm>
            <a:prstGeom prst="rect">
              <a:avLst/>
            </a:prstGeom>
          </p:spPr>
        </p:pic>
        <p:sp>
          <p:nvSpPr>
            <p:cNvPr id="64" name="Shape_52">
              <a:extLst>
                <a:ext uri="{FF2B5EF4-FFF2-40B4-BE49-F238E27FC236}">
                  <a16:creationId xmlns:a16="http://schemas.microsoft.com/office/drawing/2014/main" id="{5DCC1637-450C-1B46-8D6E-17E27EC9A9A8}"/>
                </a:ext>
              </a:extLst>
            </p:cNvPr>
            <p:cNvSpPr/>
            <p:nvPr/>
          </p:nvSpPr>
          <p:spPr>
            <a:xfrm>
              <a:off x="317500" y="317500"/>
              <a:ext cx="128397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pfehide190" hidden="1"/>
          <p:cNvSpPr txBox="1"/>
          <p:nvPr/>
        </p:nvSpPr>
        <p:spPr>
          <a:xfrm>
            <a:off x="6083602" y="4654142"/>
            <a:ext cx="2721203"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Circulatory system</a:t>
            </a:r>
          </a:p>
        </p:txBody>
      </p:sp>
      <p:grpSp>
        <p:nvGrpSpPr>
          <p:cNvPr id="69" name="Group 68">
            <a:extLst>
              <a:ext uri="{FF2B5EF4-FFF2-40B4-BE49-F238E27FC236}">
                <a16:creationId xmlns:a16="http://schemas.microsoft.com/office/drawing/2014/main" id="{701A074E-7459-2040-B85E-9A71F6BF5B97}"/>
              </a:ext>
            </a:extLst>
          </p:cNvPr>
          <p:cNvGrpSpPr/>
          <p:nvPr/>
        </p:nvGrpSpPr>
        <p:grpSpPr>
          <a:xfrm>
            <a:off x="6083602" y="4647341"/>
            <a:ext cx="2720340" cy="321379"/>
            <a:chOff x="317500" y="317500"/>
            <a:chExt cx="2720340" cy="321379"/>
          </a:xfrm>
        </p:grpSpPr>
        <p:pic>
          <p:nvPicPr>
            <p:cNvPr id="67" name="PFE element 190">
              <a:extLst>
                <a:ext uri="{FF2B5EF4-FFF2-40B4-BE49-F238E27FC236}">
                  <a16:creationId xmlns:a16="http://schemas.microsoft.com/office/drawing/2014/main" id="{B04CB672-271E-9648-BB8E-555DA94F5B6D}"/>
                </a:ext>
              </a:extLst>
            </p:cNvPr>
            <p:cNvPicPr>
              <a:picLocks/>
            </p:cNvPicPr>
            <p:nvPr/>
          </p:nvPicPr>
          <p:blipFill>
            <a:blip r:embed="rId18" cstate="screen">
              <a:extLst>
                <a:ext uri="{28A0092B-C50C-407E-A947-70E740481C1C}">
                  <a14:useLocalDpi xmlns:a14="http://schemas.microsoft.com/office/drawing/2010/main"/>
                </a:ext>
              </a:extLst>
            </a:blip>
            <a:stretch>
              <a:fillRect/>
            </a:stretch>
          </p:blipFill>
          <p:spPr>
            <a:xfrm>
              <a:off x="317500" y="317500"/>
              <a:ext cx="2720340" cy="321379"/>
            </a:xfrm>
            <a:prstGeom prst="rect">
              <a:avLst/>
            </a:prstGeom>
          </p:spPr>
        </p:pic>
        <p:sp>
          <p:nvSpPr>
            <p:cNvPr id="68" name="Shape_53">
              <a:extLst>
                <a:ext uri="{FF2B5EF4-FFF2-40B4-BE49-F238E27FC236}">
                  <a16:creationId xmlns:a16="http://schemas.microsoft.com/office/drawing/2014/main" id="{87F0A7D7-204E-A54B-94FD-1BA9E4025F2A}"/>
                </a:ext>
              </a:extLst>
            </p:cNvPr>
            <p:cNvSpPr/>
            <p:nvPr/>
          </p:nvSpPr>
          <p:spPr>
            <a:xfrm>
              <a:off x="317500" y="317500"/>
              <a:ext cx="272034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pfehide191" hidden="1"/>
          <p:cNvSpPr txBox="1"/>
          <p:nvPr/>
        </p:nvSpPr>
        <p:spPr>
          <a:xfrm>
            <a:off x="6987528" y="5704014"/>
            <a:ext cx="1944806"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Circulatory system</a:t>
            </a:r>
          </a:p>
        </p:txBody>
      </p:sp>
      <p:grpSp>
        <p:nvGrpSpPr>
          <p:cNvPr id="73" name="Group 72">
            <a:extLst>
              <a:ext uri="{FF2B5EF4-FFF2-40B4-BE49-F238E27FC236}">
                <a16:creationId xmlns:a16="http://schemas.microsoft.com/office/drawing/2014/main" id="{8082C992-CDFE-E44E-9B3B-3B52985AE9B3}"/>
              </a:ext>
            </a:extLst>
          </p:cNvPr>
          <p:cNvGrpSpPr/>
          <p:nvPr/>
        </p:nvGrpSpPr>
        <p:grpSpPr>
          <a:xfrm>
            <a:off x="6987528" y="5702952"/>
            <a:ext cx="1943100" cy="309901"/>
            <a:chOff x="317500" y="317500"/>
            <a:chExt cx="1943100" cy="309901"/>
          </a:xfrm>
        </p:grpSpPr>
        <p:pic>
          <p:nvPicPr>
            <p:cNvPr id="71" name="PFE element 191">
              <a:extLst>
                <a:ext uri="{FF2B5EF4-FFF2-40B4-BE49-F238E27FC236}">
                  <a16:creationId xmlns:a16="http://schemas.microsoft.com/office/drawing/2014/main" id="{7CDCCF4B-8A9C-3645-995D-7287B548835B}"/>
                </a:ext>
              </a:extLst>
            </p:cNvPr>
            <p:cNvPicPr>
              <a:picLocks/>
            </p:cNvPicPr>
            <p:nvPr/>
          </p:nvPicPr>
          <p:blipFill>
            <a:blip r:embed="rId19" cstate="screen">
              <a:extLst>
                <a:ext uri="{28A0092B-C50C-407E-A947-70E740481C1C}">
                  <a14:useLocalDpi xmlns:a14="http://schemas.microsoft.com/office/drawing/2010/main"/>
                </a:ext>
              </a:extLst>
            </a:blip>
            <a:stretch>
              <a:fillRect/>
            </a:stretch>
          </p:blipFill>
          <p:spPr>
            <a:xfrm>
              <a:off x="317500" y="317500"/>
              <a:ext cx="1943100" cy="309901"/>
            </a:xfrm>
            <a:prstGeom prst="rect">
              <a:avLst/>
            </a:prstGeom>
          </p:spPr>
        </p:pic>
        <p:sp>
          <p:nvSpPr>
            <p:cNvPr id="72" name="Shape_54">
              <a:extLst>
                <a:ext uri="{FF2B5EF4-FFF2-40B4-BE49-F238E27FC236}">
                  <a16:creationId xmlns:a16="http://schemas.microsoft.com/office/drawing/2014/main" id="{B0685613-3A48-224E-A723-A396622EC06A}"/>
                </a:ext>
              </a:extLst>
            </p:cNvPr>
            <p:cNvSpPr/>
            <p:nvPr/>
          </p:nvSpPr>
          <p:spPr>
            <a:xfrm>
              <a:off x="317500" y="317500"/>
              <a:ext cx="194310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0-#ppt_w/2"/>
                                          </p:val>
                                        </p:tav>
                                        <p:tav tm="100000">
                                          <p:val>
                                            <p:strVal val="#ppt_x"/>
                                          </p:val>
                                        </p:tav>
                                      </p:tavLst>
                                    </p:anim>
                                    <p:anim calcmode="lin" valueType="num">
                                      <p:cBhvr additive="base">
                                        <p:cTn id="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1+#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1+#ppt_w/2"/>
                                          </p:val>
                                        </p:tav>
                                        <p:tav tm="100000">
                                          <p:val>
                                            <p:strVal val="#ppt_x"/>
                                          </p:val>
                                        </p:tav>
                                      </p:tavLst>
                                    </p:anim>
                                    <p:anim calcmode="lin" valueType="num">
                                      <p:cBhvr additive="base">
                                        <p:cTn id="38"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10" name="Straight Connector 9"/>
          <p:cNvCxnSpPr/>
          <p:nvPr/>
        </p:nvCxnSpPr>
        <p:spPr>
          <a:xfrm>
            <a:off x="2678220"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p:cNvPicPr>
          <p:nvPr/>
        </p:nvPicPr>
        <p:blipFill>
          <a:blip r:embed="rId3" cstate="screen">
            <a:extLst>
              <a:ext uri="{28A0092B-C50C-407E-A947-70E740481C1C}">
                <a14:useLocalDpi xmlns:a14="http://schemas.microsoft.com/office/drawing/2010/main"/>
              </a:ext>
            </a:extLst>
          </a:blip>
          <a:stretch>
            <a:fillRect/>
          </a:stretch>
        </p:blipFill>
        <p:spPr>
          <a:xfrm>
            <a:off x="1306620" y="2624670"/>
            <a:ext cx="2743200" cy="2743200"/>
          </a:xfrm>
          <a:prstGeom prst="ellipse">
            <a:avLst/>
          </a:prstGeom>
        </p:spPr>
      </p:pic>
      <p:sp>
        <p:nvSpPr>
          <p:cNvPr id="12" name="Oval 11"/>
          <p:cNvSpPr>
            <a:spLocks noChangeAspect="1"/>
          </p:cNvSpPr>
          <p:nvPr/>
        </p:nvSpPr>
        <p:spPr>
          <a:xfrm>
            <a:off x="1174540"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FE element 14">
            <a:extLst>
              <a:ext uri="{FF2B5EF4-FFF2-40B4-BE49-F238E27FC236}">
                <a16:creationId xmlns:a16="http://schemas.microsoft.com/office/drawing/2014/main" id="{D626E2CE-94B8-6846-9254-8FA5FD97796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744086" y="2884171"/>
            <a:ext cx="3192780" cy="2072640"/>
          </a:xfrm>
          <a:prstGeom prst="rect">
            <a:avLst/>
          </a:prstGeom>
        </p:spPr>
      </p:pic>
      <p:pic>
        <p:nvPicPr>
          <p:cNvPr id="17" name="PFE element 15">
            <a:extLst>
              <a:ext uri="{FF2B5EF4-FFF2-40B4-BE49-F238E27FC236}">
                <a16:creationId xmlns:a16="http://schemas.microsoft.com/office/drawing/2014/main" id="{ADD29957-0F69-6E44-9E42-7F502761395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9" name="PFE element 16">
            <a:extLst>
              <a:ext uri="{FF2B5EF4-FFF2-40B4-BE49-F238E27FC236}">
                <a16:creationId xmlns:a16="http://schemas.microsoft.com/office/drawing/2014/main" id="{843D4738-BEB8-9C4C-8326-91570AB76782}"/>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1" name="PFE element 18">
            <a:extLst>
              <a:ext uri="{FF2B5EF4-FFF2-40B4-BE49-F238E27FC236}">
                <a16:creationId xmlns:a16="http://schemas.microsoft.com/office/drawing/2014/main" id="{3F77FA5B-0F41-924D-A6AC-1E21FF981B1B}"/>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74414"/>
            <a:ext cx="9144000" cy="1234440"/>
          </a:xfrm>
          <a:prstGeom prst="rect">
            <a:avLst/>
          </a:prstGeom>
        </p:spPr>
      </p:pic>
      <p:cxnSp>
        <p:nvCxnSpPr>
          <p:cNvPr id="13" name="Straight Connector 12"/>
          <p:cNvCxnSpPr/>
          <p:nvPr/>
        </p:nvCxnSpPr>
        <p:spPr>
          <a:xfrm>
            <a:off x="3215006" y="870365"/>
            <a:ext cx="26777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7" name="PFE element 192">
            <a:extLst>
              <a:ext uri="{FF2B5EF4-FFF2-40B4-BE49-F238E27FC236}">
                <a16:creationId xmlns:a16="http://schemas.microsoft.com/office/drawing/2014/main" id="{1DB8BE30-A187-6E46-B2B5-FD30CCD2D29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2" name="PFE element 193">
            <a:extLst>
              <a:ext uri="{FF2B5EF4-FFF2-40B4-BE49-F238E27FC236}">
                <a16:creationId xmlns:a16="http://schemas.microsoft.com/office/drawing/2014/main" id="{2D0B867E-8C79-1D48-B27E-40FE6615D5E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9" name="Rectangle 8"/>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FE element 195">
            <a:extLst>
              <a:ext uri="{FF2B5EF4-FFF2-40B4-BE49-F238E27FC236}">
                <a16:creationId xmlns:a16="http://schemas.microsoft.com/office/drawing/2014/main" id="{B4825D55-0EBB-3041-805E-1ECCFC273BF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277915"/>
            <a:ext cx="9144000" cy="1032510"/>
          </a:xfrm>
          <a:prstGeom prst="rect">
            <a:avLst/>
          </a:prstGeom>
        </p:spPr>
      </p:pic>
      <p:cxnSp>
        <p:nvCxnSpPr>
          <p:cNvPr id="11" name="Straight Connector 10"/>
          <p:cNvCxnSpPr/>
          <p:nvPr/>
        </p:nvCxnSpPr>
        <p:spPr>
          <a:xfrm>
            <a:off x="2119873" y="1302170"/>
            <a:ext cx="5000593" cy="508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2" name="PFE element 197">
            <a:extLst>
              <a:ext uri="{FF2B5EF4-FFF2-40B4-BE49-F238E27FC236}">
                <a16:creationId xmlns:a16="http://schemas.microsoft.com/office/drawing/2014/main" id="{DAA4A2D0-882A-8745-B922-1E3D69402CC0}"/>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230827" y="2076450"/>
            <a:ext cx="3329940" cy="2651760"/>
          </a:xfrm>
          <a:prstGeom prst="rect">
            <a:avLst/>
          </a:prstGeom>
        </p:spPr>
      </p:pic>
      <p:pic>
        <p:nvPicPr>
          <p:cNvPr id="24" name="PFE element 198">
            <a:extLst>
              <a:ext uri="{FF2B5EF4-FFF2-40B4-BE49-F238E27FC236}">
                <a16:creationId xmlns:a16="http://schemas.microsoft.com/office/drawing/2014/main" id="{8DD32A14-D967-4847-A6FA-92B6B94E1B6A}"/>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276851" y="2095500"/>
            <a:ext cx="3314700" cy="2655570"/>
          </a:xfrm>
          <a:prstGeom prst="rect">
            <a:avLst/>
          </a:prstGeom>
        </p:spPr>
      </p:pic>
      <p:cxnSp>
        <p:nvCxnSpPr>
          <p:cNvPr id="17" name="Straight Connector 16"/>
          <p:cNvCxnSpPr/>
          <p:nvPr/>
        </p:nvCxnSpPr>
        <p:spPr>
          <a:xfrm>
            <a:off x="4558273" y="2258903"/>
            <a:ext cx="0" cy="2473964"/>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8" name="pfehide200" hidden="1"/>
          <p:cNvGrpSpPr/>
          <p:nvPr/>
        </p:nvGrpSpPr>
        <p:grpSpPr>
          <a:xfrm>
            <a:off x="628651" y="5279445"/>
            <a:ext cx="7886699" cy="819352"/>
            <a:chOff x="628651" y="5279445"/>
            <a:chExt cx="7886699" cy="819352"/>
          </a:xfrm>
        </p:grpSpPr>
        <p:sp>
          <p:nvSpPr>
            <p:cNvPr id="215" name="Shape 215" hidden="1"/>
            <p:cNvSpPr txBox="1"/>
            <p:nvPr/>
          </p:nvSpPr>
          <p:spPr>
            <a:xfrm>
              <a:off x="628651" y="5279445"/>
              <a:ext cx="7886699" cy="819352"/>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buClr>
                  <a:schemeClr val="dk1"/>
                </a:buClr>
                <a:buSzPct val="25000"/>
                <a:buFont typeface="Arial"/>
                <a:buNone/>
              </a:pPr>
              <a:r>
                <a:rPr lang="en-US" sz="2400" i="0" u="none" strike="noStrike" cap="none" dirty="0">
                  <a:solidFill>
                    <a:srgbClr val="15284B"/>
                  </a:solidFill>
                  <a:latin typeface="Montserrat Bold"/>
                  <a:ea typeface="Calibri"/>
                  <a:cs typeface="Montserrat Bold"/>
                  <a:sym typeface="Calibri"/>
                </a:rPr>
                <a:t>Overdose</a:t>
              </a:r>
            </a:p>
          </p:txBody>
        </p:sp>
        <p:cxnSp>
          <p:nvCxnSpPr>
            <p:cNvPr id="20" name="Straight Arrow Connector 19" hidden="1"/>
            <p:cNvCxnSpPr/>
            <p:nvPr/>
          </p:nvCxnSpPr>
          <p:spPr>
            <a:xfrm flipH="1">
              <a:off x="5418669" y="5279445"/>
              <a:ext cx="431798" cy="239569"/>
            </a:xfrm>
            <a:prstGeom prst="straightConnector1">
              <a:avLst/>
            </a:prstGeom>
            <a:solidFill>
              <a:schemeClr val="accent1"/>
            </a:solidFill>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hidden="1"/>
            <p:cNvCxnSpPr/>
            <p:nvPr/>
          </p:nvCxnSpPr>
          <p:spPr>
            <a:xfrm>
              <a:off x="3194053" y="5279445"/>
              <a:ext cx="548216" cy="229848"/>
            </a:xfrm>
            <a:prstGeom prst="straightConnector1">
              <a:avLst/>
            </a:prstGeom>
            <a:solidFill>
              <a:schemeClr val="accent1"/>
            </a:solidFill>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2D66AE8C-9E17-D749-B1AF-961FC28DF6CA}"/>
              </a:ext>
            </a:extLst>
          </p:cNvPr>
          <p:cNvGrpSpPr/>
          <p:nvPr/>
        </p:nvGrpSpPr>
        <p:grpSpPr>
          <a:xfrm>
            <a:off x="628651" y="5274007"/>
            <a:ext cx="7886700" cy="830229"/>
            <a:chOff x="317500" y="317500"/>
            <a:chExt cx="7886700" cy="830229"/>
          </a:xfrm>
        </p:grpSpPr>
        <p:pic>
          <p:nvPicPr>
            <p:cNvPr id="26" name="PFE element 200">
              <a:extLst>
                <a:ext uri="{FF2B5EF4-FFF2-40B4-BE49-F238E27FC236}">
                  <a16:creationId xmlns:a16="http://schemas.microsoft.com/office/drawing/2014/main" id="{B64A60D0-9F74-A444-9E67-603CBDF11FDB}"/>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7886700" cy="830229"/>
            </a:xfrm>
            <a:prstGeom prst="rect">
              <a:avLst/>
            </a:prstGeom>
          </p:spPr>
        </p:pic>
        <p:sp>
          <p:nvSpPr>
            <p:cNvPr id="27" name="Shape_55">
              <a:extLst>
                <a:ext uri="{FF2B5EF4-FFF2-40B4-BE49-F238E27FC236}">
                  <a16:creationId xmlns:a16="http://schemas.microsoft.com/office/drawing/2014/main" id="{F6AA2952-7FD9-064D-92A6-4F3456E9CC85}"/>
                </a:ext>
              </a:extLst>
            </p:cNvPr>
            <p:cNvSpPr/>
            <p:nvPr/>
          </p:nvSpPr>
          <p:spPr>
            <a:xfrm>
              <a:off x="317500" y="317500"/>
              <a:ext cx="7886700" cy="83022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CFD1E316-DBD3-DD43-A168-DB2C5168749A}"/>
              </a:ext>
            </a:extLst>
          </p:cNvPr>
          <p:cNvPicPr>
            <a:picLocks noChangeAspect="1"/>
          </p:cNvPicPr>
          <p:nvPr/>
        </p:nvPicPr>
        <p:blipFill>
          <a:blip r:embed="rId4"/>
          <a:stretch>
            <a:fillRect/>
          </a:stretch>
        </p:blipFill>
        <p:spPr>
          <a:xfrm>
            <a:off x="0" y="859920"/>
            <a:ext cx="9144000" cy="5138159"/>
          </a:xfrm>
          <a:prstGeom prst="rect">
            <a:avLst/>
          </a:prstGeom>
        </p:spPr>
      </p:pic>
      <p:pic>
        <p:nvPicPr>
          <p:cNvPr id="12" name="PFE element 202">
            <a:extLst>
              <a:ext uri="{FF2B5EF4-FFF2-40B4-BE49-F238E27FC236}">
                <a16:creationId xmlns:a16="http://schemas.microsoft.com/office/drawing/2014/main" id="{99D505D0-CD8F-4740-AF25-117CCEE1078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4" name="PFE element 203">
            <a:extLst>
              <a:ext uri="{FF2B5EF4-FFF2-40B4-BE49-F238E27FC236}">
                <a16:creationId xmlns:a16="http://schemas.microsoft.com/office/drawing/2014/main" id="{1721A015-8FAD-9D4C-951F-DD9E6D03674E}"/>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cxnSp>
        <p:nvCxnSpPr>
          <p:cNvPr id="9" name="Straight Connector 8"/>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6" name="PFE element 206">
            <a:extLst>
              <a:ext uri="{FF2B5EF4-FFF2-40B4-BE49-F238E27FC236}">
                <a16:creationId xmlns:a16="http://schemas.microsoft.com/office/drawing/2014/main" id="{9A50ED86-C97C-1749-844B-4D1189C77531}"/>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4369" y="1485266"/>
            <a:ext cx="9144000" cy="1032510"/>
          </a:xfrm>
          <a:prstGeom prst="rect">
            <a:avLst/>
          </a:prstGeom>
        </p:spPr>
      </p:pic>
      <p:pic>
        <p:nvPicPr>
          <p:cNvPr id="4" name="Picture 3">
            <a:hlinkClick r:id="rId3"/>
            <a:extLst>
              <a:ext uri="{FF2B5EF4-FFF2-40B4-BE49-F238E27FC236}">
                <a16:creationId xmlns:a16="http://schemas.microsoft.com/office/drawing/2014/main" id="{159775E1-5610-4F4F-94B5-C5D7A515371B}"/>
              </a:ext>
            </a:extLst>
          </p:cNvPr>
          <p:cNvPicPr>
            <a:picLocks noChangeAspect="1"/>
          </p:cNvPicPr>
          <p:nvPr/>
        </p:nvPicPr>
        <p:blipFill>
          <a:blip r:embed="rId8"/>
          <a:stretch>
            <a:fillRect/>
          </a:stretch>
        </p:blipFill>
        <p:spPr>
          <a:xfrm>
            <a:off x="4038600" y="4053839"/>
            <a:ext cx="1066800" cy="68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5" name="PFE element 208">
            <a:extLst>
              <a:ext uri="{FF2B5EF4-FFF2-40B4-BE49-F238E27FC236}">
                <a16:creationId xmlns:a16="http://schemas.microsoft.com/office/drawing/2014/main" id="{B268476C-1617-DE42-B754-46BAC350D76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39271" y="2234639"/>
            <a:ext cx="3509010" cy="1969770"/>
          </a:xfrm>
          <a:prstGeom prst="rect">
            <a:avLst/>
          </a:prstGeom>
        </p:spPr>
      </p:pic>
      <p:pic>
        <p:nvPicPr>
          <p:cNvPr id="19" name="PFE element 209">
            <a:extLst>
              <a:ext uri="{FF2B5EF4-FFF2-40B4-BE49-F238E27FC236}">
                <a16:creationId xmlns:a16="http://schemas.microsoft.com/office/drawing/2014/main" id="{5B7DC45A-D768-D34F-BFC4-4A98085270B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1" name="PFE element 210">
            <a:extLst>
              <a:ext uri="{FF2B5EF4-FFF2-40B4-BE49-F238E27FC236}">
                <a16:creationId xmlns:a16="http://schemas.microsoft.com/office/drawing/2014/main" id="{06FD90E6-4E11-C24C-9738-7428FD758A3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3" name="PFE element 212">
            <a:extLst>
              <a:ext uri="{FF2B5EF4-FFF2-40B4-BE49-F238E27FC236}">
                <a16:creationId xmlns:a16="http://schemas.microsoft.com/office/drawing/2014/main" id="{EAA20E25-A59B-904B-B62B-29BC10110F41}"/>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9" name="Straight Connector 8"/>
          <p:cNvCxnSpPr/>
          <p:nvPr/>
        </p:nvCxnSpPr>
        <p:spPr>
          <a:xfrm>
            <a:off x="2630224"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214"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p:spPr>
        </p:pic>
        <p:sp>
          <p:nvSpPr>
            <p:cNvPr id="12" name="Oval 11" hidden="1"/>
            <p:cNvSpPr>
              <a:spLocks noChangeAspect="1"/>
            </p:cNvSpPr>
            <p:nvPr/>
          </p:nvSpPr>
          <p:spPr>
            <a:xfrm>
              <a:off x="5227320" y="2711028"/>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3B7D9BC0-5E21-0B41-90F2-74D11437A042}"/>
              </a:ext>
            </a:extLst>
          </p:cNvPr>
          <p:cNvGrpSpPr/>
          <p:nvPr/>
        </p:nvGrpSpPr>
        <p:grpSpPr>
          <a:xfrm>
            <a:off x="5215890" y="1507068"/>
            <a:ext cx="2994660" cy="4175760"/>
            <a:chOff x="317500" y="317500"/>
            <a:chExt cx="2994660" cy="4175760"/>
          </a:xfrm>
        </p:grpSpPr>
        <p:pic>
          <p:nvPicPr>
            <p:cNvPr id="25" name="PFE element 214">
              <a:extLst>
                <a:ext uri="{FF2B5EF4-FFF2-40B4-BE49-F238E27FC236}">
                  <a16:creationId xmlns:a16="http://schemas.microsoft.com/office/drawing/2014/main" id="{67515F48-67AB-2645-9A7B-C957F74ED8FB}"/>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2994660" cy="4175760"/>
            </a:xfrm>
            <a:prstGeom prst="rect">
              <a:avLst/>
            </a:prstGeom>
          </p:spPr>
        </p:pic>
        <p:sp>
          <p:nvSpPr>
            <p:cNvPr id="26" name="Shape_56">
              <a:extLst>
                <a:ext uri="{FF2B5EF4-FFF2-40B4-BE49-F238E27FC236}">
                  <a16:creationId xmlns:a16="http://schemas.microsoft.com/office/drawing/2014/main" id="{BC179BB8-D49C-A34E-A749-0B2B1773F4F6}"/>
                </a:ext>
              </a:extLst>
            </p:cNvPr>
            <p:cNvSpPr/>
            <p:nvPr/>
          </p:nvSpPr>
          <p:spPr>
            <a:xfrm>
              <a:off x="317500" y="317500"/>
              <a:ext cx="2994660" cy="417576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pfehide215" hidden="1"/>
          <p:cNvSpPr txBox="1"/>
          <p:nvPr/>
        </p:nvSpPr>
        <p:spPr>
          <a:xfrm>
            <a:off x="942552" y="4221927"/>
            <a:ext cx="3239981" cy="1384995"/>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light"/>
                <a:cs typeface="Montserrat light"/>
              </a:rPr>
              <a:t>Symptoms include </a:t>
            </a:r>
            <a:r>
              <a:rPr lang="en-US" dirty="0">
                <a:solidFill>
                  <a:srgbClr val="15284B"/>
                </a:solidFill>
                <a:latin typeface="Montserrat light"/>
                <a:ea typeface="Calibri"/>
                <a:cs typeface="Montserrat light"/>
                <a:sym typeface="Calibri"/>
              </a:rPr>
              <a:t>: sweating, </a:t>
            </a:r>
            <a:r>
              <a:rPr lang="en-US" dirty="0" err="1">
                <a:solidFill>
                  <a:srgbClr val="15284B"/>
                </a:solidFill>
                <a:latin typeface="Montserrat light"/>
                <a:ea typeface="Calibri"/>
                <a:cs typeface="Montserrat light"/>
                <a:sym typeface="Calibri"/>
              </a:rPr>
              <a:t>mydriasis</a:t>
            </a:r>
            <a:r>
              <a:rPr lang="en-US" dirty="0">
                <a:solidFill>
                  <a:srgbClr val="15284B"/>
                </a:solidFill>
                <a:latin typeface="Montserrat light"/>
                <a:ea typeface="Calibri"/>
                <a:cs typeface="Montserrat light"/>
                <a:sym typeface="Calibri"/>
              </a:rPr>
              <a:t> (dilated pupils), vomiting, tachycardia (fast heart rate), </a:t>
            </a:r>
            <a:r>
              <a:rPr lang="en-US" dirty="0" err="1">
                <a:solidFill>
                  <a:srgbClr val="15284B"/>
                </a:solidFill>
                <a:latin typeface="Montserrat light"/>
                <a:ea typeface="Calibri"/>
                <a:cs typeface="Montserrat light"/>
                <a:sym typeface="Calibri"/>
              </a:rPr>
              <a:t>goosebumps</a:t>
            </a:r>
            <a:r>
              <a:rPr lang="en-US" dirty="0">
                <a:solidFill>
                  <a:srgbClr val="15284B"/>
                </a:solidFill>
                <a:latin typeface="Montserrat light"/>
                <a:ea typeface="Calibri"/>
                <a:cs typeface="Montserrat light"/>
                <a:sym typeface="Calibri"/>
              </a:rPr>
              <a:t>, abdominal cramps, muscle cramps, and involuntary leg movements </a:t>
            </a:r>
            <a:r>
              <a:rPr lang="en-US" dirty="0">
                <a:solidFill>
                  <a:srgbClr val="15284B"/>
                </a:solidFill>
                <a:latin typeface="Montserrat light"/>
                <a:cs typeface="Montserrat light"/>
              </a:rPr>
              <a:t> </a:t>
            </a:r>
          </a:p>
        </p:txBody>
      </p:sp>
      <p:grpSp>
        <p:nvGrpSpPr>
          <p:cNvPr id="31" name="Group 30">
            <a:extLst>
              <a:ext uri="{FF2B5EF4-FFF2-40B4-BE49-F238E27FC236}">
                <a16:creationId xmlns:a16="http://schemas.microsoft.com/office/drawing/2014/main" id="{245FDDE2-FF30-A44C-99D5-288C82BC9F57}"/>
              </a:ext>
            </a:extLst>
          </p:cNvPr>
          <p:cNvGrpSpPr/>
          <p:nvPr/>
        </p:nvGrpSpPr>
        <p:grpSpPr>
          <a:xfrm>
            <a:off x="942552" y="4221005"/>
            <a:ext cx="3238500" cy="1386840"/>
            <a:chOff x="317500" y="317500"/>
            <a:chExt cx="3238500" cy="1386840"/>
          </a:xfrm>
        </p:grpSpPr>
        <p:pic>
          <p:nvPicPr>
            <p:cNvPr id="29" name="PFE element 215">
              <a:extLst>
                <a:ext uri="{FF2B5EF4-FFF2-40B4-BE49-F238E27FC236}">
                  <a16:creationId xmlns:a16="http://schemas.microsoft.com/office/drawing/2014/main" id="{815E1C13-967D-CD47-BEB9-D153DF1C3B4C}"/>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3238500" cy="1386840"/>
            </a:xfrm>
            <a:prstGeom prst="rect">
              <a:avLst/>
            </a:prstGeom>
          </p:spPr>
        </p:pic>
        <p:sp>
          <p:nvSpPr>
            <p:cNvPr id="30" name="Shape_57">
              <a:extLst>
                <a:ext uri="{FF2B5EF4-FFF2-40B4-BE49-F238E27FC236}">
                  <a16:creationId xmlns:a16="http://schemas.microsoft.com/office/drawing/2014/main" id="{9BA2ECB4-B4D5-7246-A165-6C408126B9DD}"/>
                </a:ext>
              </a:extLst>
            </p:cNvPr>
            <p:cNvSpPr/>
            <p:nvPr/>
          </p:nvSpPr>
          <p:spPr>
            <a:xfrm>
              <a:off x="317500" y="317500"/>
              <a:ext cx="3238500" cy="13868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FE element 216">
            <a:extLst>
              <a:ext uri="{FF2B5EF4-FFF2-40B4-BE49-F238E27FC236}">
                <a16:creationId xmlns:a16="http://schemas.microsoft.com/office/drawing/2014/main" id="{AEF90D1F-33C6-FC4E-96DE-D4BADF83AEB0}"/>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6" name="PFE element 217">
            <a:extLst>
              <a:ext uri="{FF2B5EF4-FFF2-40B4-BE49-F238E27FC236}">
                <a16:creationId xmlns:a16="http://schemas.microsoft.com/office/drawing/2014/main" id="{5117DC27-3AB5-A345-99F4-61DA7C1C65A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FC028E7B-CDDA-C043-B8F1-0EEE67A61FEE}"/>
              </a:ext>
            </a:extLst>
          </p:cNvPr>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FE element 219">
            <a:extLst>
              <a:ext uri="{FF2B5EF4-FFF2-40B4-BE49-F238E27FC236}">
                <a16:creationId xmlns:a16="http://schemas.microsoft.com/office/drawing/2014/main" id="{EA270470-4F78-7747-97FF-09882F489EE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8" name="Straight Connector 7">
            <a:extLst>
              <a:ext uri="{FF2B5EF4-FFF2-40B4-BE49-F238E27FC236}">
                <a16:creationId xmlns:a16="http://schemas.microsoft.com/office/drawing/2014/main" id="{4D7C4633-6437-C040-832F-74E872115DE2}"/>
              </a:ext>
            </a:extLst>
          </p:cNvPr>
          <p:cNvCxnSpPr>
            <a:cxnSpLocks/>
          </p:cNvCxnSpPr>
          <p:nvPr/>
        </p:nvCxnSpPr>
        <p:spPr>
          <a:xfrm>
            <a:off x="2110740" y="1081768"/>
            <a:ext cx="178731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0" name="PFE element 221">
            <a:extLst>
              <a:ext uri="{FF2B5EF4-FFF2-40B4-BE49-F238E27FC236}">
                <a16:creationId xmlns:a16="http://schemas.microsoft.com/office/drawing/2014/main" id="{D7B0FBCB-FF55-C246-9B59-503E3BC7664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4500033" y="2968348"/>
            <a:ext cx="4495800" cy="1703070"/>
          </a:xfrm>
          <a:prstGeom prst="rect">
            <a:avLst/>
          </a:prstGeom>
        </p:spPr>
      </p:pic>
      <p:pic>
        <p:nvPicPr>
          <p:cNvPr id="22" name="PFE element 222">
            <a:extLst>
              <a:ext uri="{FF2B5EF4-FFF2-40B4-BE49-F238E27FC236}">
                <a16:creationId xmlns:a16="http://schemas.microsoft.com/office/drawing/2014/main" id="{25F21DE3-C3FF-DA46-9A9C-E325455E16E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766317" y="2096498"/>
            <a:ext cx="3451860" cy="3451860"/>
          </a:xfrm>
          <a:prstGeom prst="rect">
            <a:avLst/>
          </a:prstGeom>
        </p:spPr>
      </p:pic>
    </p:spTree>
    <p:extLst>
      <p:ext uri="{BB962C8B-B14F-4D97-AF65-F5344CB8AC3E}">
        <p14:creationId xmlns:p14="http://schemas.microsoft.com/office/powerpoint/2010/main" val="402983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7" name="PFE element 223">
            <a:extLst>
              <a:ext uri="{FF2B5EF4-FFF2-40B4-BE49-F238E27FC236}">
                <a16:creationId xmlns:a16="http://schemas.microsoft.com/office/drawing/2014/main" id="{C0EC2FBC-F71B-F240-B5F8-8A461883589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0062" y="2076450"/>
            <a:ext cx="3314700" cy="3657600"/>
          </a:xfrm>
          <a:prstGeom prst="rect">
            <a:avLst/>
          </a:prstGeom>
        </p:spPr>
      </p:pic>
      <p:pic>
        <p:nvPicPr>
          <p:cNvPr id="11" name="PFE element 224">
            <a:extLst>
              <a:ext uri="{FF2B5EF4-FFF2-40B4-BE49-F238E27FC236}">
                <a16:creationId xmlns:a16="http://schemas.microsoft.com/office/drawing/2014/main" id="{667D64E4-8EBF-9E4C-B903-5ACB7A398D0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578439" y="2076450"/>
            <a:ext cx="4065270" cy="3897630"/>
          </a:xfrm>
          <a:prstGeom prst="rect">
            <a:avLst/>
          </a:prstGeom>
        </p:spPr>
      </p:pic>
      <p:cxnSp>
        <p:nvCxnSpPr>
          <p:cNvPr id="288" name="Shape 288"/>
          <p:cNvCxnSpPr/>
          <p:nvPr/>
        </p:nvCxnSpPr>
        <p:spPr>
          <a:xfrm>
            <a:off x="1659825" y="2871990"/>
            <a:ext cx="2918614" cy="1996224"/>
          </a:xfrm>
          <a:prstGeom prst="straightConnector1">
            <a:avLst/>
          </a:prstGeom>
          <a:noFill/>
          <a:ln w="12700" cap="flat" cmpd="sng">
            <a:solidFill>
              <a:srgbClr val="66CCCC"/>
            </a:solidFill>
            <a:prstDash val="solid"/>
            <a:miter/>
            <a:headEnd type="none" w="med" len="med"/>
            <a:tailEnd type="none" w="med" len="med"/>
          </a:ln>
        </p:spPr>
      </p:cxnSp>
      <p:pic>
        <p:nvPicPr>
          <p:cNvPr id="13" name="PFE element 226">
            <a:extLst>
              <a:ext uri="{FF2B5EF4-FFF2-40B4-BE49-F238E27FC236}">
                <a16:creationId xmlns:a16="http://schemas.microsoft.com/office/drawing/2014/main" id="{9204FA1E-B7EB-F144-BA62-FFD2E2BF6DD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227">
            <a:extLst>
              <a:ext uri="{FF2B5EF4-FFF2-40B4-BE49-F238E27FC236}">
                <a16:creationId xmlns:a16="http://schemas.microsoft.com/office/drawing/2014/main" id="{4D7FE43C-7B43-614D-9D65-675A2E854AF0}"/>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4" name="PFE element 229">
            <a:extLst>
              <a:ext uri="{FF2B5EF4-FFF2-40B4-BE49-F238E27FC236}">
                <a16:creationId xmlns:a16="http://schemas.microsoft.com/office/drawing/2014/main" id="{2C5ABA75-1F28-7B47-9079-6C83DF464078}"/>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hape 288"/>
          <p:cNvCxnSpPr/>
          <p:nvPr/>
        </p:nvCxnSpPr>
        <p:spPr>
          <a:xfrm>
            <a:off x="1380425" y="3236057"/>
            <a:ext cx="3198014" cy="1996224"/>
          </a:xfrm>
          <a:prstGeom prst="straightConnector1">
            <a:avLst/>
          </a:prstGeom>
          <a:noFill/>
          <a:ln w="12700" cap="flat" cmpd="sng">
            <a:solidFill>
              <a:srgbClr val="66CCCC"/>
            </a:solidFill>
            <a:prstDash val="solid"/>
            <a:miter/>
            <a:headEnd type="none" w="med" len="med"/>
            <a:tailEnd type="none" w="med" len="med"/>
          </a:ln>
        </p:spPr>
      </p:cxnSp>
      <p:cxnSp>
        <p:nvCxnSpPr>
          <p:cNvPr id="19" name="Shape 288"/>
          <p:cNvCxnSpPr/>
          <p:nvPr/>
        </p:nvCxnSpPr>
        <p:spPr>
          <a:xfrm>
            <a:off x="1380425" y="3659390"/>
            <a:ext cx="3198014" cy="760210"/>
          </a:xfrm>
          <a:prstGeom prst="straightConnector1">
            <a:avLst/>
          </a:prstGeom>
          <a:noFill/>
          <a:ln w="12700" cap="flat" cmpd="sng">
            <a:solidFill>
              <a:srgbClr val="66CCCC"/>
            </a:solidFill>
            <a:prstDash val="solid"/>
            <a:miter/>
            <a:headEnd type="none" w="med" len="med"/>
            <a:tailEnd type="none" w="med" len="med"/>
          </a:ln>
        </p:spPr>
      </p:cxnSp>
      <p:cxnSp>
        <p:nvCxnSpPr>
          <p:cNvPr id="21" name="Shape 288"/>
          <p:cNvCxnSpPr/>
          <p:nvPr/>
        </p:nvCxnSpPr>
        <p:spPr>
          <a:xfrm flipV="1">
            <a:off x="2548825" y="3236057"/>
            <a:ext cx="2029614" cy="871947"/>
          </a:xfrm>
          <a:prstGeom prst="straightConnector1">
            <a:avLst/>
          </a:prstGeom>
          <a:noFill/>
          <a:ln w="12700" cap="flat" cmpd="sng">
            <a:solidFill>
              <a:srgbClr val="66CCCC"/>
            </a:solidFill>
            <a:prstDash val="solid"/>
            <a:miter/>
            <a:headEnd type="none" w="med" len="med"/>
            <a:tailEnd type="none" w="med" len="med"/>
          </a:ln>
        </p:spPr>
      </p:cxnSp>
      <p:cxnSp>
        <p:nvCxnSpPr>
          <p:cNvPr id="23" name="Shape 288"/>
          <p:cNvCxnSpPr/>
          <p:nvPr/>
        </p:nvCxnSpPr>
        <p:spPr>
          <a:xfrm flipV="1">
            <a:off x="1534018" y="3672030"/>
            <a:ext cx="3044421" cy="871948"/>
          </a:xfrm>
          <a:prstGeom prst="straightConnector1">
            <a:avLst/>
          </a:prstGeom>
          <a:noFill/>
          <a:ln w="12700" cap="flat" cmpd="sng">
            <a:solidFill>
              <a:srgbClr val="66CCCC"/>
            </a:solidFill>
            <a:prstDash val="solid"/>
            <a:miter/>
            <a:headEnd type="none" w="med" len="med"/>
            <a:tailEnd type="none" w="med" len="med"/>
          </a:ln>
        </p:spPr>
      </p:cxnSp>
      <p:cxnSp>
        <p:nvCxnSpPr>
          <p:cNvPr id="25" name="Shape 288"/>
          <p:cNvCxnSpPr/>
          <p:nvPr/>
        </p:nvCxnSpPr>
        <p:spPr>
          <a:xfrm flipV="1">
            <a:off x="1686418" y="2871990"/>
            <a:ext cx="2892021" cy="2107962"/>
          </a:xfrm>
          <a:prstGeom prst="straightConnector1">
            <a:avLst/>
          </a:prstGeom>
          <a:noFill/>
          <a:ln w="12700" cap="flat" cmpd="sng">
            <a:solidFill>
              <a:srgbClr val="66CCCC"/>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dissolv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12" name="PFE element 236">
            <a:extLst>
              <a:ext uri="{FF2B5EF4-FFF2-40B4-BE49-F238E27FC236}">
                <a16:creationId xmlns:a16="http://schemas.microsoft.com/office/drawing/2014/main" id="{EFA11B4F-ADC3-2047-9A49-B39062E27C7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4097" y="2179897"/>
            <a:ext cx="3924300" cy="3619500"/>
          </a:xfrm>
          <a:prstGeom prst="rect">
            <a:avLst/>
          </a:prstGeom>
        </p:spPr>
      </p:pic>
      <p:pic>
        <p:nvPicPr>
          <p:cNvPr id="22" name="PFE element 237">
            <a:extLst>
              <a:ext uri="{FF2B5EF4-FFF2-40B4-BE49-F238E27FC236}">
                <a16:creationId xmlns:a16="http://schemas.microsoft.com/office/drawing/2014/main" id="{742EF875-FFB7-C948-8CB3-DB814AAF5E0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4" name="PFE element 238">
            <a:extLst>
              <a:ext uri="{FF2B5EF4-FFF2-40B4-BE49-F238E27FC236}">
                <a16:creationId xmlns:a16="http://schemas.microsoft.com/office/drawing/2014/main" id="{0CF65157-77F5-3349-9C8E-F390DD8733F3}"/>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6" name="PFE element 240">
            <a:extLst>
              <a:ext uri="{FF2B5EF4-FFF2-40B4-BE49-F238E27FC236}">
                <a16:creationId xmlns:a16="http://schemas.microsoft.com/office/drawing/2014/main" id="{B91DF3B3-8B91-3244-BB5F-89FBC9BBE83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10" name="Straight Connector 9"/>
          <p:cNvCxnSpPr/>
          <p:nvPr/>
        </p:nvCxnSpPr>
        <p:spPr>
          <a:xfrm>
            <a:off x="2350823" y="1115897"/>
            <a:ext cx="349964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8" name="PFE element 242">
            <a:extLst>
              <a:ext uri="{FF2B5EF4-FFF2-40B4-BE49-F238E27FC236}">
                <a16:creationId xmlns:a16="http://schemas.microsoft.com/office/drawing/2014/main" id="{FD1921F7-C0A6-AF4D-B2F7-BA8034259628}"/>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474336" y="2832893"/>
            <a:ext cx="2716530" cy="2640330"/>
          </a:xfrm>
          <a:prstGeom prst="rect">
            <a:avLst/>
          </a:prstGeom>
        </p:spPr>
      </p:pic>
      <p:pic>
        <p:nvPicPr>
          <p:cNvPr id="30" name="PFE element 243">
            <a:extLst>
              <a:ext uri="{FF2B5EF4-FFF2-40B4-BE49-F238E27FC236}">
                <a16:creationId xmlns:a16="http://schemas.microsoft.com/office/drawing/2014/main" id="{91C34F8D-DA92-874A-8882-73FBA3D0555C}"/>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5357919" y="2213646"/>
            <a:ext cx="3364230" cy="3695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12" name="PFE element 244">
            <a:extLst>
              <a:ext uri="{FF2B5EF4-FFF2-40B4-BE49-F238E27FC236}">
                <a16:creationId xmlns:a16="http://schemas.microsoft.com/office/drawing/2014/main" id="{A37B412F-C785-7E4E-98CD-186A0B54794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32" name="PFE element 245">
            <a:extLst>
              <a:ext uri="{FF2B5EF4-FFF2-40B4-BE49-F238E27FC236}">
                <a16:creationId xmlns:a16="http://schemas.microsoft.com/office/drawing/2014/main" id="{7421C2A7-A892-1D4B-8DEB-C744E933EC7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34" name="PFE element 247">
            <a:extLst>
              <a:ext uri="{FF2B5EF4-FFF2-40B4-BE49-F238E27FC236}">
                <a16:creationId xmlns:a16="http://schemas.microsoft.com/office/drawing/2014/main" id="{52800369-731A-3E46-A75F-4537382DE8C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88595"/>
            <a:ext cx="9144000" cy="1223010"/>
          </a:xfrm>
          <a:prstGeom prst="rect">
            <a:avLst/>
          </a:prstGeom>
        </p:spPr>
      </p:pic>
      <p:cxnSp>
        <p:nvCxnSpPr>
          <p:cNvPr id="9" name="Straight Connector 8"/>
          <p:cNvCxnSpPr/>
          <p:nvPr/>
        </p:nvCxnSpPr>
        <p:spPr>
          <a:xfrm>
            <a:off x="2946399" y="1319097"/>
            <a:ext cx="3310468"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0" name="pfehide249" hidden="1"/>
          <p:cNvSpPr txBox="1"/>
          <p:nvPr/>
        </p:nvSpPr>
        <p:spPr>
          <a:xfrm>
            <a:off x="1809114" y="2167467"/>
            <a:ext cx="6079068" cy="646331"/>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Choose one idea you learned in this lesson about opioid misuse.</a:t>
            </a:r>
            <a:endParaRPr lang="en-US" sz="1800" dirty="0">
              <a:solidFill>
                <a:srgbClr val="15284B"/>
              </a:solidFill>
              <a:latin typeface="Montserrat light"/>
              <a:cs typeface="Montserrat light"/>
            </a:endParaRPr>
          </a:p>
        </p:txBody>
      </p:sp>
      <p:grpSp>
        <p:nvGrpSpPr>
          <p:cNvPr id="38" name="Group 37">
            <a:extLst>
              <a:ext uri="{FF2B5EF4-FFF2-40B4-BE49-F238E27FC236}">
                <a16:creationId xmlns:a16="http://schemas.microsoft.com/office/drawing/2014/main" id="{10853F26-E110-BE47-AEE1-EA76B93FDA9F}"/>
              </a:ext>
            </a:extLst>
          </p:cNvPr>
          <p:cNvGrpSpPr/>
          <p:nvPr/>
        </p:nvGrpSpPr>
        <p:grpSpPr>
          <a:xfrm>
            <a:off x="1806363" y="2163514"/>
            <a:ext cx="6084570" cy="654236"/>
            <a:chOff x="317500" y="317500"/>
            <a:chExt cx="6084570" cy="654236"/>
          </a:xfrm>
        </p:grpSpPr>
        <p:pic>
          <p:nvPicPr>
            <p:cNvPr id="36" name="PFE element 249">
              <a:extLst>
                <a:ext uri="{FF2B5EF4-FFF2-40B4-BE49-F238E27FC236}">
                  <a16:creationId xmlns:a16="http://schemas.microsoft.com/office/drawing/2014/main" id="{C0A12C11-75FF-5C46-BD18-49607D229633}"/>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6084570" cy="654236"/>
            </a:xfrm>
            <a:prstGeom prst="rect">
              <a:avLst/>
            </a:prstGeom>
          </p:spPr>
        </p:pic>
        <p:sp>
          <p:nvSpPr>
            <p:cNvPr id="37" name="Shape_58">
              <a:extLst>
                <a:ext uri="{FF2B5EF4-FFF2-40B4-BE49-F238E27FC236}">
                  <a16:creationId xmlns:a16="http://schemas.microsoft.com/office/drawing/2014/main" id="{AA3BB75B-4E27-E443-8591-C547BFC14D0B}"/>
                </a:ext>
              </a:extLst>
            </p:cNvPr>
            <p:cNvSpPr/>
            <p:nvPr/>
          </p:nvSpPr>
          <p:spPr>
            <a:xfrm>
              <a:off x="317500" y="317500"/>
              <a:ext cx="6084570" cy="654236"/>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pfehide250" hidden="1"/>
          <p:cNvGrpSpPr/>
          <p:nvPr/>
        </p:nvGrpSpPr>
        <p:grpSpPr>
          <a:xfrm>
            <a:off x="1244601" y="2257450"/>
            <a:ext cx="457200" cy="457200"/>
            <a:chOff x="1244601" y="2257450"/>
            <a:chExt cx="457200" cy="457200"/>
          </a:xfrm>
        </p:grpSpPr>
        <p:sp>
          <p:nvSpPr>
            <p:cNvPr id="13" name="Oval 12"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1</a:t>
              </a:r>
            </a:p>
          </p:txBody>
        </p:sp>
      </p:grpSp>
      <p:grpSp>
        <p:nvGrpSpPr>
          <p:cNvPr id="42" name="Group 41">
            <a:extLst>
              <a:ext uri="{FF2B5EF4-FFF2-40B4-BE49-F238E27FC236}">
                <a16:creationId xmlns:a16="http://schemas.microsoft.com/office/drawing/2014/main" id="{4844D86F-3332-374E-8A8A-CF94EB0B0D2D}"/>
              </a:ext>
            </a:extLst>
          </p:cNvPr>
          <p:cNvGrpSpPr/>
          <p:nvPr/>
        </p:nvGrpSpPr>
        <p:grpSpPr>
          <a:xfrm>
            <a:off x="1243644" y="2254581"/>
            <a:ext cx="459113" cy="462939"/>
            <a:chOff x="317500" y="317500"/>
            <a:chExt cx="459113" cy="462939"/>
          </a:xfrm>
        </p:grpSpPr>
        <p:pic>
          <p:nvPicPr>
            <p:cNvPr id="40" name="PFE element 250">
              <a:extLst>
                <a:ext uri="{FF2B5EF4-FFF2-40B4-BE49-F238E27FC236}">
                  <a16:creationId xmlns:a16="http://schemas.microsoft.com/office/drawing/2014/main" id="{F27DA3E1-FC48-C743-AC68-72E7CD9168F5}"/>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41" name="Shape_59">
              <a:extLst>
                <a:ext uri="{FF2B5EF4-FFF2-40B4-BE49-F238E27FC236}">
                  <a16:creationId xmlns:a16="http://schemas.microsoft.com/office/drawing/2014/main" id="{C787B06F-E462-5E4C-B352-CB5E53255651}"/>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251" hidden="1"/>
          <p:cNvSpPr txBox="1"/>
          <p:nvPr/>
        </p:nvSpPr>
        <p:spPr>
          <a:xfrm>
            <a:off x="1798162" y="2960160"/>
            <a:ext cx="6079068" cy="646331"/>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Decide how your social media campaign will communicate the science of opioid misuse.</a:t>
            </a:r>
            <a:endParaRPr lang="en-US" sz="1800" dirty="0">
              <a:solidFill>
                <a:srgbClr val="15284B"/>
              </a:solidFill>
              <a:latin typeface="Montserrat light"/>
              <a:cs typeface="Montserrat light"/>
            </a:endParaRPr>
          </a:p>
        </p:txBody>
      </p:sp>
      <p:grpSp>
        <p:nvGrpSpPr>
          <p:cNvPr id="46" name="Group 45">
            <a:extLst>
              <a:ext uri="{FF2B5EF4-FFF2-40B4-BE49-F238E27FC236}">
                <a16:creationId xmlns:a16="http://schemas.microsoft.com/office/drawing/2014/main" id="{85E15CE2-76E5-9F4B-8097-E384CAC8933F}"/>
              </a:ext>
            </a:extLst>
          </p:cNvPr>
          <p:cNvGrpSpPr/>
          <p:nvPr/>
        </p:nvGrpSpPr>
        <p:grpSpPr>
          <a:xfrm>
            <a:off x="1798162" y="2957570"/>
            <a:ext cx="6073140" cy="651510"/>
            <a:chOff x="317500" y="317500"/>
            <a:chExt cx="6073140" cy="651510"/>
          </a:xfrm>
        </p:grpSpPr>
        <p:pic>
          <p:nvPicPr>
            <p:cNvPr id="44" name="PFE element 251">
              <a:extLst>
                <a:ext uri="{FF2B5EF4-FFF2-40B4-BE49-F238E27FC236}">
                  <a16:creationId xmlns:a16="http://schemas.microsoft.com/office/drawing/2014/main" id="{02B11C8B-1BCA-6B48-92EE-B5EFEF21C16F}"/>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6073140" cy="651510"/>
            </a:xfrm>
            <a:prstGeom prst="rect">
              <a:avLst/>
            </a:prstGeom>
          </p:spPr>
        </p:pic>
        <p:sp>
          <p:nvSpPr>
            <p:cNvPr id="45" name="Shape_60">
              <a:extLst>
                <a:ext uri="{FF2B5EF4-FFF2-40B4-BE49-F238E27FC236}">
                  <a16:creationId xmlns:a16="http://schemas.microsoft.com/office/drawing/2014/main" id="{B85032CC-B035-C74B-8151-9FE42E7C9FA1}"/>
                </a:ext>
              </a:extLst>
            </p:cNvPr>
            <p:cNvSpPr/>
            <p:nvPr/>
          </p:nvSpPr>
          <p:spPr>
            <a:xfrm>
              <a:off x="317500" y="317500"/>
              <a:ext cx="6073140" cy="6515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pfehide252" hidden="1"/>
          <p:cNvGrpSpPr/>
          <p:nvPr/>
        </p:nvGrpSpPr>
        <p:grpSpPr>
          <a:xfrm>
            <a:off x="1233649" y="3050143"/>
            <a:ext cx="457200" cy="457200"/>
            <a:chOff x="1244601" y="2257450"/>
            <a:chExt cx="457200" cy="457200"/>
          </a:xfrm>
        </p:grpSpPr>
        <p:sp>
          <p:nvSpPr>
            <p:cNvPr id="18" name="Oval 17"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2</a:t>
              </a:r>
            </a:p>
          </p:txBody>
        </p:sp>
      </p:grpSp>
      <p:grpSp>
        <p:nvGrpSpPr>
          <p:cNvPr id="50" name="Group 49">
            <a:extLst>
              <a:ext uri="{FF2B5EF4-FFF2-40B4-BE49-F238E27FC236}">
                <a16:creationId xmlns:a16="http://schemas.microsoft.com/office/drawing/2014/main" id="{65E6A80E-A668-8841-91DB-81FCC6DE2B84}"/>
              </a:ext>
            </a:extLst>
          </p:cNvPr>
          <p:cNvGrpSpPr/>
          <p:nvPr/>
        </p:nvGrpSpPr>
        <p:grpSpPr>
          <a:xfrm>
            <a:off x="1232692" y="3049187"/>
            <a:ext cx="459113" cy="459113"/>
            <a:chOff x="317500" y="317500"/>
            <a:chExt cx="459113" cy="459113"/>
          </a:xfrm>
        </p:grpSpPr>
        <p:pic>
          <p:nvPicPr>
            <p:cNvPr id="48" name="PFE element 252">
              <a:extLst>
                <a:ext uri="{FF2B5EF4-FFF2-40B4-BE49-F238E27FC236}">
                  <a16:creationId xmlns:a16="http://schemas.microsoft.com/office/drawing/2014/main" id="{5141BE92-86CE-844F-8CF7-6DB21C7F22C7}"/>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459113" cy="459113"/>
            </a:xfrm>
            <a:prstGeom prst="rect">
              <a:avLst/>
            </a:prstGeom>
          </p:spPr>
        </p:pic>
        <p:sp>
          <p:nvSpPr>
            <p:cNvPr id="49" name="Shape_61">
              <a:extLst>
                <a:ext uri="{FF2B5EF4-FFF2-40B4-BE49-F238E27FC236}">
                  <a16:creationId xmlns:a16="http://schemas.microsoft.com/office/drawing/2014/main" id="{8796F591-B0D8-2149-BE49-87E180321B59}"/>
                </a:ext>
              </a:extLst>
            </p:cNvPr>
            <p:cNvSpPr/>
            <p:nvPr/>
          </p:nvSpPr>
          <p:spPr>
            <a:xfrm>
              <a:off x="317500" y="317500"/>
              <a:ext cx="459113" cy="45911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pfehide253" hidden="1"/>
          <p:cNvSpPr txBox="1"/>
          <p:nvPr/>
        </p:nvSpPr>
        <p:spPr>
          <a:xfrm>
            <a:off x="1798162" y="3848874"/>
            <a:ext cx="6079068" cy="3693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Write a </a:t>
            </a:r>
            <a:r>
              <a:rPr lang="en-US" sz="1800" dirty="0" err="1">
                <a:solidFill>
                  <a:srgbClr val="15284B"/>
                </a:solidFill>
                <a:latin typeface="Montserrat light"/>
                <a:ea typeface="Calibri"/>
                <a:cs typeface="Montserrat light"/>
                <a:sym typeface="Calibri"/>
              </a:rPr>
              <a:t>hashtag</a:t>
            </a:r>
            <a:r>
              <a:rPr lang="en-US" sz="1800" dirty="0">
                <a:solidFill>
                  <a:srgbClr val="15284B"/>
                </a:solidFill>
                <a:latin typeface="Montserrat light"/>
                <a:ea typeface="Calibri"/>
                <a:cs typeface="Montserrat light"/>
                <a:sym typeface="Calibri"/>
              </a:rPr>
              <a:t>.</a:t>
            </a:r>
            <a:endParaRPr lang="en-US" sz="1800" dirty="0">
              <a:solidFill>
                <a:srgbClr val="15284B"/>
              </a:solidFill>
              <a:latin typeface="Montserrat light"/>
              <a:cs typeface="Montserrat light"/>
            </a:endParaRPr>
          </a:p>
        </p:txBody>
      </p:sp>
      <p:grpSp>
        <p:nvGrpSpPr>
          <p:cNvPr id="54" name="Group 53">
            <a:extLst>
              <a:ext uri="{FF2B5EF4-FFF2-40B4-BE49-F238E27FC236}">
                <a16:creationId xmlns:a16="http://schemas.microsoft.com/office/drawing/2014/main" id="{169D2B89-2E74-A443-8881-DAEEA5F23C95}"/>
              </a:ext>
            </a:extLst>
          </p:cNvPr>
          <p:cNvGrpSpPr/>
          <p:nvPr/>
        </p:nvGrpSpPr>
        <p:grpSpPr>
          <a:xfrm>
            <a:off x="1798162" y="3848755"/>
            <a:ext cx="6073140" cy="369570"/>
            <a:chOff x="317500" y="317500"/>
            <a:chExt cx="6073140" cy="369570"/>
          </a:xfrm>
        </p:grpSpPr>
        <p:pic>
          <p:nvPicPr>
            <p:cNvPr id="52" name="PFE element 253">
              <a:extLst>
                <a:ext uri="{FF2B5EF4-FFF2-40B4-BE49-F238E27FC236}">
                  <a16:creationId xmlns:a16="http://schemas.microsoft.com/office/drawing/2014/main" id="{2B3B2312-CB5E-E843-9C54-CD5A339A9EFB}"/>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6073140" cy="369570"/>
            </a:xfrm>
            <a:prstGeom prst="rect">
              <a:avLst/>
            </a:prstGeom>
          </p:spPr>
        </p:pic>
        <p:sp>
          <p:nvSpPr>
            <p:cNvPr id="53" name="Shape_62">
              <a:extLst>
                <a:ext uri="{FF2B5EF4-FFF2-40B4-BE49-F238E27FC236}">
                  <a16:creationId xmlns:a16="http://schemas.microsoft.com/office/drawing/2014/main" id="{40129BB8-CF3E-EE40-A0C8-93BDBBD9EECC}"/>
                </a:ext>
              </a:extLst>
            </p:cNvPr>
            <p:cNvSpPr/>
            <p:nvPr/>
          </p:nvSpPr>
          <p:spPr>
            <a:xfrm>
              <a:off x="317500" y="317500"/>
              <a:ext cx="6073140" cy="3695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pfehide254" hidden="1"/>
          <p:cNvGrpSpPr/>
          <p:nvPr/>
        </p:nvGrpSpPr>
        <p:grpSpPr>
          <a:xfrm>
            <a:off x="1233649" y="3806854"/>
            <a:ext cx="457200" cy="457200"/>
            <a:chOff x="1244601" y="2257450"/>
            <a:chExt cx="457200" cy="457200"/>
          </a:xfrm>
        </p:grpSpPr>
        <p:sp>
          <p:nvSpPr>
            <p:cNvPr id="22" name="Oval 21"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3</a:t>
              </a:r>
            </a:p>
          </p:txBody>
        </p:sp>
      </p:grpSp>
      <p:grpSp>
        <p:nvGrpSpPr>
          <p:cNvPr id="58" name="Group 57">
            <a:extLst>
              <a:ext uri="{FF2B5EF4-FFF2-40B4-BE49-F238E27FC236}">
                <a16:creationId xmlns:a16="http://schemas.microsoft.com/office/drawing/2014/main" id="{AD206026-3304-6F42-B912-8C06203B3D21}"/>
              </a:ext>
            </a:extLst>
          </p:cNvPr>
          <p:cNvGrpSpPr/>
          <p:nvPr/>
        </p:nvGrpSpPr>
        <p:grpSpPr>
          <a:xfrm>
            <a:off x="1232692" y="3803984"/>
            <a:ext cx="459113" cy="462939"/>
            <a:chOff x="317500" y="317500"/>
            <a:chExt cx="459113" cy="462939"/>
          </a:xfrm>
        </p:grpSpPr>
        <p:pic>
          <p:nvPicPr>
            <p:cNvPr id="56" name="PFE element 254">
              <a:extLst>
                <a:ext uri="{FF2B5EF4-FFF2-40B4-BE49-F238E27FC236}">
                  <a16:creationId xmlns:a16="http://schemas.microsoft.com/office/drawing/2014/main" id="{585F8CBA-2320-4D41-B9A1-3E46B3E241A4}"/>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57" name="Shape_63">
              <a:extLst>
                <a:ext uri="{FF2B5EF4-FFF2-40B4-BE49-F238E27FC236}">
                  <a16:creationId xmlns:a16="http://schemas.microsoft.com/office/drawing/2014/main" id="{68AF2406-EAD2-E84C-A937-55701A759E8D}"/>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pfehide255" hidden="1"/>
          <p:cNvSpPr txBox="1"/>
          <p:nvPr/>
        </p:nvSpPr>
        <p:spPr>
          <a:xfrm>
            <a:off x="1798162" y="4560074"/>
            <a:ext cx="6079068" cy="3693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Create an example post.</a:t>
            </a:r>
            <a:endParaRPr lang="en-US" sz="1800" dirty="0">
              <a:solidFill>
                <a:srgbClr val="15284B"/>
              </a:solidFill>
              <a:latin typeface="Montserrat light"/>
              <a:cs typeface="Montserrat light"/>
            </a:endParaRPr>
          </a:p>
        </p:txBody>
      </p:sp>
      <p:grpSp>
        <p:nvGrpSpPr>
          <p:cNvPr id="62" name="Group 61">
            <a:extLst>
              <a:ext uri="{FF2B5EF4-FFF2-40B4-BE49-F238E27FC236}">
                <a16:creationId xmlns:a16="http://schemas.microsoft.com/office/drawing/2014/main" id="{464F06E4-3118-A648-ABDF-33D4BA7B7ABB}"/>
              </a:ext>
            </a:extLst>
          </p:cNvPr>
          <p:cNvGrpSpPr/>
          <p:nvPr/>
        </p:nvGrpSpPr>
        <p:grpSpPr>
          <a:xfrm>
            <a:off x="1798162" y="4559955"/>
            <a:ext cx="6073140" cy="369570"/>
            <a:chOff x="317500" y="317500"/>
            <a:chExt cx="6073140" cy="369570"/>
          </a:xfrm>
        </p:grpSpPr>
        <p:pic>
          <p:nvPicPr>
            <p:cNvPr id="60" name="PFE element 255">
              <a:extLst>
                <a:ext uri="{FF2B5EF4-FFF2-40B4-BE49-F238E27FC236}">
                  <a16:creationId xmlns:a16="http://schemas.microsoft.com/office/drawing/2014/main" id="{2E270F13-823A-7D47-AC9B-0234075B1B0B}"/>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317500" y="317500"/>
              <a:ext cx="6073140" cy="369570"/>
            </a:xfrm>
            <a:prstGeom prst="rect">
              <a:avLst/>
            </a:prstGeom>
          </p:spPr>
        </p:pic>
        <p:sp>
          <p:nvSpPr>
            <p:cNvPr id="61" name="Shape_64">
              <a:extLst>
                <a:ext uri="{FF2B5EF4-FFF2-40B4-BE49-F238E27FC236}">
                  <a16:creationId xmlns:a16="http://schemas.microsoft.com/office/drawing/2014/main" id="{E304E9B2-5DCC-6A49-A0B5-B58EE8E14D17}"/>
                </a:ext>
              </a:extLst>
            </p:cNvPr>
            <p:cNvSpPr/>
            <p:nvPr/>
          </p:nvSpPr>
          <p:spPr>
            <a:xfrm>
              <a:off x="317500" y="317500"/>
              <a:ext cx="6073140" cy="3695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pfehide256" hidden="1"/>
          <p:cNvGrpSpPr/>
          <p:nvPr/>
        </p:nvGrpSpPr>
        <p:grpSpPr>
          <a:xfrm>
            <a:off x="1233649" y="4518054"/>
            <a:ext cx="457200" cy="457200"/>
            <a:chOff x="1244601" y="2257450"/>
            <a:chExt cx="457200" cy="457200"/>
          </a:xfrm>
        </p:grpSpPr>
        <p:sp>
          <p:nvSpPr>
            <p:cNvPr id="26" name="Oval 25"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4</a:t>
              </a:r>
            </a:p>
          </p:txBody>
        </p:sp>
      </p:grpSp>
      <p:grpSp>
        <p:nvGrpSpPr>
          <p:cNvPr id="66" name="Group 65">
            <a:extLst>
              <a:ext uri="{FF2B5EF4-FFF2-40B4-BE49-F238E27FC236}">
                <a16:creationId xmlns:a16="http://schemas.microsoft.com/office/drawing/2014/main" id="{2DBEF8BC-96DE-D94B-8E06-8CC8BA485774}"/>
              </a:ext>
            </a:extLst>
          </p:cNvPr>
          <p:cNvGrpSpPr/>
          <p:nvPr/>
        </p:nvGrpSpPr>
        <p:grpSpPr>
          <a:xfrm>
            <a:off x="1232692" y="4515184"/>
            <a:ext cx="459113" cy="462939"/>
            <a:chOff x="317500" y="317500"/>
            <a:chExt cx="459113" cy="462939"/>
          </a:xfrm>
        </p:grpSpPr>
        <p:pic>
          <p:nvPicPr>
            <p:cNvPr id="64" name="PFE element 256">
              <a:extLst>
                <a:ext uri="{FF2B5EF4-FFF2-40B4-BE49-F238E27FC236}">
                  <a16:creationId xmlns:a16="http://schemas.microsoft.com/office/drawing/2014/main" id="{4E119A42-10D8-9E48-B450-6B43B54889DB}"/>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65" name="Shape_65">
              <a:extLst>
                <a:ext uri="{FF2B5EF4-FFF2-40B4-BE49-F238E27FC236}">
                  <a16:creationId xmlns:a16="http://schemas.microsoft.com/office/drawing/2014/main" id="{21DAAC42-149A-F347-85A4-7C9E67E095E0}"/>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pfehide257" hidden="1"/>
          <p:cNvSpPr txBox="1"/>
          <p:nvPr/>
        </p:nvSpPr>
        <p:spPr>
          <a:xfrm>
            <a:off x="1798162" y="5313607"/>
            <a:ext cx="6079068" cy="3693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Submit this post to your teacher.</a:t>
            </a:r>
            <a:endParaRPr lang="en-US" sz="1800" dirty="0">
              <a:solidFill>
                <a:srgbClr val="15284B"/>
              </a:solidFill>
              <a:latin typeface="Montserrat light"/>
              <a:cs typeface="Montserrat light"/>
            </a:endParaRPr>
          </a:p>
        </p:txBody>
      </p:sp>
      <p:grpSp>
        <p:nvGrpSpPr>
          <p:cNvPr id="70" name="Group 69">
            <a:extLst>
              <a:ext uri="{FF2B5EF4-FFF2-40B4-BE49-F238E27FC236}">
                <a16:creationId xmlns:a16="http://schemas.microsoft.com/office/drawing/2014/main" id="{8D21D98D-92B1-E448-AC9F-12DC37492119}"/>
              </a:ext>
            </a:extLst>
          </p:cNvPr>
          <p:cNvGrpSpPr/>
          <p:nvPr/>
        </p:nvGrpSpPr>
        <p:grpSpPr>
          <a:xfrm>
            <a:off x="1798162" y="5313488"/>
            <a:ext cx="6073140" cy="369570"/>
            <a:chOff x="317500" y="317500"/>
            <a:chExt cx="6073140" cy="369570"/>
          </a:xfrm>
        </p:grpSpPr>
        <p:pic>
          <p:nvPicPr>
            <p:cNvPr id="68" name="PFE element 257">
              <a:extLst>
                <a:ext uri="{FF2B5EF4-FFF2-40B4-BE49-F238E27FC236}">
                  <a16:creationId xmlns:a16="http://schemas.microsoft.com/office/drawing/2014/main" id="{0A5CBAE3-F14A-B644-BE4F-3C06E079976D}"/>
                </a:ext>
              </a:extLst>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317500" y="317500"/>
              <a:ext cx="6073140" cy="369570"/>
            </a:xfrm>
            <a:prstGeom prst="rect">
              <a:avLst/>
            </a:prstGeom>
          </p:spPr>
        </p:pic>
        <p:sp>
          <p:nvSpPr>
            <p:cNvPr id="69" name="Shape_66">
              <a:extLst>
                <a:ext uri="{FF2B5EF4-FFF2-40B4-BE49-F238E27FC236}">
                  <a16:creationId xmlns:a16="http://schemas.microsoft.com/office/drawing/2014/main" id="{3822B144-CA22-5A4A-8310-D0E50D7933CF}"/>
                </a:ext>
              </a:extLst>
            </p:cNvPr>
            <p:cNvSpPr/>
            <p:nvPr/>
          </p:nvSpPr>
          <p:spPr>
            <a:xfrm>
              <a:off x="317500" y="317500"/>
              <a:ext cx="6073140" cy="3695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pfehide258" hidden="1"/>
          <p:cNvGrpSpPr/>
          <p:nvPr/>
        </p:nvGrpSpPr>
        <p:grpSpPr>
          <a:xfrm>
            <a:off x="1233649" y="5271587"/>
            <a:ext cx="457200" cy="457200"/>
            <a:chOff x="1244601" y="2257450"/>
            <a:chExt cx="457200" cy="457200"/>
          </a:xfrm>
        </p:grpSpPr>
        <p:sp>
          <p:nvSpPr>
            <p:cNvPr id="30" name="Oval 29"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5</a:t>
              </a:r>
            </a:p>
          </p:txBody>
        </p:sp>
      </p:grpSp>
      <p:grpSp>
        <p:nvGrpSpPr>
          <p:cNvPr id="74" name="Group 73">
            <a:extLst>
              <a:ext uri="{FF2B5EF4-FFF2-40B4-BE49-F238E27FC236}">
                <a16:creationId xmlns:a16="http://schemas.microsoft.com/office/drawing/2014/main" id="{168AE115-012D-2349-8A40-7EEF8F92C93C}"/>
              </a:ext>
            </a:extLst>
          </p:cNvPr>
          <p:cNvGrpSpPr/>
          <p:nvPr/>
        </p:nvGrpSpPr>
        <p:grpSpPr>
          <a:xfrm>
            <a:off x="1232692" y="5268718"/>
            <a:ext cx="459113" cy="462939"/>
            <a:chOff x="317500" y="317500"/>
            <a:chExt cx="459113" cy="462939"/>
          </a:xfrm>
        </p:grpSpPr>
        <p:pic>
          <p:nvPicPr>
            <p:cNvPr id="72" name="PFE element 258">
              <a:extLst>
                <a:ext uri="{FF2B5EF4-FFF2-40B4-BE49-F238E27FC236}">
                  <a16:creationId xmlns:a16="http://schemas.microsoft.com/office/drawing/2014/main" id="{D66C687B-2FFC-9648-8998-1853EE72DB60}"/>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73" name="Shape_67">
              <a:extLst>
                <a:ext uri="{FF2B5EF4-FFF2-40B4-BE49-F238E27FC236}">
                  <a16:creationId xmlns:a16="http://schemas.microsoft.com/office/drawing/2014/main" id="{1ED08D55-72AA-334A-98FA-FDE93B5E431B}"/>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1000"/>
                                        <p:tgtEl>
                                          <p:spTgt spid="42"/>
                                        </p:tgtEl>
                                      </p:cBhvr>
                                    </p:animEffect>
                                  </p:childTnLst>
                                </p:cTn>
                              </p:par>
                              <p:par>
                                <p:cTn id="8" presetID="9"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dissolve">
                                      <p:cBhvr>
                                        <p:cTn id="15" dur="1000"/>
                                        <p:tgtEl>
                                          <p:spTgt spid="50"/>
                                        </p:tgtEl>
                                      </p:cBhvr>
                                    </p:animEffect>
                                  </p:childTnLst>
                                </p:cTn>
                              </p:par>
                              <p:par>
                                <p:cTn id="16" presetID="9"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10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dissolve">
                                      <p:cBhvr>
                                        <p:cTn id="23" dur="1000"/>
                                        <p:tgtEl>
                                          <p:spTgt spid="58"/>
                                        </p:tgtEl>
                                      </p:cBhvr>
                                    </p:animEffect>
                                  </p:childTnLst>
                                </p:cTn>
                              </p:par>
                              <p:par>
                                <p:cTn id="24" presetID="9"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dissolve">
                                      <p:cBhvr>
                                        <p:cTn id="31" dur="1000"/>
                                        <p:tgtEl>
                                          <p:spTgt spid="66"/>
                                        </p:tgtEl>
                                      </p:cBhvr>
                                    </p:animEffect>
                                  </p:childTnLst>
                                </p:cTn>
                              </p:par>
                              <p:par>
                                <p:cTn id="32" presetID="9"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dissolve">
                                      <p:cBhvr>
                                        <p:cTn id="34" dur="10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dissolve">
                                      <p:cBhvr>
                                        <p:cTn id="39" dur="1000"/>
                                        <p:tgtEl>
                                          <p:spTgt spid="74"/>
                                        </p:tgtEl>
                                      </p:cBhvr>
                                    </p:animEffect>
                                  </p:childTnLst>
                                </p:cTn>
                              </p:par>
                              <p:par>
                                <p:cTn id="40" presetID="9"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dissolve">
                                      <p:cBhvr>
                                        <p:cTn id="4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P spid="24"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2" name="PFE element 20">
            <a:extLst>
              <a:ext uri="{FF2B5EF4-FFF2-40B4-BE49-F238E27FC236}">
                <a16:creationId xmlns:a16="http://schemas.microsoft.com/office/drawing/2014/main" id="{1BDFF7B6-64E0-9F4D-A93F-96AC800A0A6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4" name="PFE element 21">
            <a:extLst>
              <a:ext uri="{FF2B5EF4-FFF2-40B4-BE49-F238E27FC236}">
                <a16:creationId xmlns:a16="http://schemas.microsoft.com/office/drawing/2014/main" id="{F432944D-4CFB-9C47-998C-3F3800A00E0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FE element 23">
            <a:extLst>
              <a:ext uri="{FF2B5EF4-FFF2-40B4-BE49-F238E27FC236}">
                <a16:creationId xmlns:a16="http://schemas.microsoft.com/office/drawing/2014/main" id="{8C52801F-6123-CA49-A48E-72A87DDD53C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594070" y="187325"/>
            <a:ext cx="5535930" cy="1840230"/>
          </a:xfrm>
          <a:prstGeom prst="rect">
            <a:avLst/>
          </a:prstGeom>
        </p:spPr>
      </p:pic>
      <p:sp>
        <p:nvSpPr>
          <p:cNvPr id="9" name="Oval 8"/>
          <p:cNvSpPr>
            <a:spLocks noChangeAspect="1"/>
          </p:cNvSpPr>
          <p:nvPr/>
        </p:nvSpPr>
        <p:spPr>
          <a:xfrm>
            <a:off x="4476424" y="1728895"/>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26284" y="1686560"/>
            <a:ext cx="4260583"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602070" y="1844054"/>
            <a:ext cx="3657600" cy="3657600"/>
          </a:xfrm>
          <a:prstGeom prst="ellipse">
            <a:avLst/>
          </a:prstGeom>
        </p:spPr>
      </p:pic>
      <p:pic>
        <p:nvPicPr>
          <p:cNvPr id="18" name="PFE element 27">
            <a:extLst>
              <a:ext uri="{FF2B5EF4-FFF2-40B4-BE49-F238E27FC236}">
                <a16:creationId xmlns:a16="http://schemas.microsoft.com/office/drawing/2014/main" id="{513E08BD-CAB1-614C-B8F9-9645318C107C}"/>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635313" y="2614178"/>
            <a:ext cx="3585210" cy="23126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shutterstock_3488653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7"/>
            <a:ext cx="9144000" cy="4670803"/>
          </a:xfrm>
          <a:prstGeom prst="rect">
            <a:avLst/>
          </a:prstGeom>
        </p:spPr>
      </p:pic>
      <p:pic>
        <p:nvPicPr>
          <p:cNvPr id="10" name="PFE element 29">
            <a:extLst>
              <a:ext uri="{FF2B5EF4-FFF2-40B4-BE49-F238E27FC236}">
                <a16:creationId xmlns:a16="http://schemas.microsoft.com/office/drawing/2014/main" id="{8522694F-7394-9643-9237-FA733A7D850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960126" y="3655310"/>
            <a:ext cx="3825240" cy="2324100"/>
          </a:xfrm>
          <a:prstGeom prst="rect">
            <a:avLst/>
          </a:prstGeom>
        </p:spPr>
      </p:pic>
      <p:pic>
        <p:nvPicPr>
          <p:cNvPr id="18" name="PFE element 30">
            <a:extLst>
              <a:ext uri="{FF2B5EF4-FFF2-40B4-BE49-F238E27FC236}">
                <a16:creationId xmlns:a16="http://schemas.microsoft.com/office/drawing/2014/main" id="{56849EE0-DE17-D347-B662-5C75A5BC310C}"/>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31">
            <a:extLst>
              <a:ext uri="{FF2B5EF4-FFF2-40B4-BE49-F238E27FC236}">
                <a16:creationId xmlns:a16="http://schemas.microsoft.com/office/drawing/2014/main" id="{EA9FC989-3001-8F41-B2D6-A4218D684394}"/>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2" name="PFE element 33">
            <a:extLst>
              <a:ext uri="{FF2B5EF4-FFF2-40B4-BE49-F238E27FC236}">
                <a16:creationId xmlns:a16="http://schemas.microsoft.com/office/drawing/2014/main" id="{AC2518BF-7188-3842-B013-0C5820CA51F1}"/>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9" name="Straight Connector 8"/>
          <p:cNvCxnSpPr/>
          <p:nvPr/>
        </p:nvCxnSpPr>
        <p:spPr>
          <a:xfrm>
            <a:off x="3584048" y="1082029"/>
            <a:ext cx="1716085"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5" name="pfehide35" hidden="1"/>
          <p:cNvGrpSpPr/>
          <p:nvPr/>
        </p:nvGrpSpPr>
        <p:grpSpPr>
          <a:xfrm>
            <a:off x="6615088" y="1955373"/>
            <a:ext cx="1933956" cy="1933956"/>
            <a:chOff x="6615088" y="2062990"/>
            <a:chExt cx="1933956" cy="1933956"/>
          </a:xfrm>
        </p:grpSpPr>
        <p:pic>
          <p:nvPicPr>
            <p:cNvPr id="12" name="Picture 11" hidden="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0235" y="2174829"/>
              <a:ext cx="1714500" cy="1714500"/>
            </a:xfrm>
            <a:prstGeom prst="ellipse">
              <a:avLst/>
            </a:prstGeom>
          </p:spPr>
        </p:pic>
        <p:sp>
          <p:nvSpPr>
            <p:cNvPr id="13" name="Oval 12" hidden="1"/>
            <p:cNvSpPr>
              <a:spLocks noChangeAspect="1"/>
            </p:cNvSpPr>
            <p:nvPr/>
          </p:nvSpPr>
          <p:spPr>
            <a:xfrm>
              <a:off x="6615088" y="2062990"/>
              <a:ext cx="1933956" cy="1933956"/>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2B890B8B-4762-1F4D-9D13-841FF754DA31}"/>
              </a:ext>
            </a:extLst>
          </p:cNvPr>
          <p:cNvGrpSpPr/>
          <p:nvPr/>
        </p:nvGrpSpPr>
        <p:grpSpPr>
          <a:xfrm>
            <a:off x="6604801" y="1945086"/>
            <a:ext cx="1954530" cy="1954530"/>
            <a:chOff x="317500" y="317500"/>
            <a:chExt cx="1954530" cy="1954530"/>
          </a:xfrm>
        </p:grpSpPr>
        <p:pic>
          <p:nvPicPr>
            <p:cNvPr id="24" name="PFE element 35">
              <a:extLst>
                <a:ext uri="{FF2B5EF4-FFF2-40B4-BE49-F238E27FC236}">
                  <a16:creationId xmlns:a16="http://schemas.microsoft.com/office/drawing/2014/main" id="{3CF3A1C7-5D6B-3F41-9CC5-CB79A2DCC4FB}"/>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1954530" cy="1954530"/>
            </a:xfrm>
            <a:prstGeom prst="rect">
              <a:avLst/>
            </a:prstGeom>
          </p:spPr>
        </p:pic>
        <p:sp>
          <p:nvSpPr>
            <p:cNvPr id="25" name="Shape_25">
              <a:extLst>
                <a:ext uri="{FF2B5EF4-FFF2-40B4-BE49-F238E27FC236}">
                  <a16:creationId xmlns:a16="http://schemas.microsoft.com/office/drawing/2014/main" id="{ED6A30EB-16B7-5645-8859-8D47206B54EA}"/>
                </a:ext>
              </a:extLst>
            </p:cNvPr>
            <p:cNvSpPr/>
            <p:nvPr/>
          </p:nvSpPr>
          <p:spPr>
            <a:xfrm>
              <a:off x="317500" y="317500"/>
              <a:ext cx="1954530" cy="19545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2" name="Straight Connector 11"/>
          <p:cNvCxnSpPr/>
          <p:nvPr/>
        </p:nvCxnSpPr>
        <p:spPr>
          <a:xfrm>
            <a:off x="2652819"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81219" y="2624670"/>
            <a:ext cx="2743200" cy="2743200"/>
          </a:xfrm>
          <a:prstGeom prst="ellipse">
            <a:avLst/>
          </a:prstGeom>
        </p:spPr>
      </p:pic>
      <p:sp>
        <p:nvSpPr>
          <p:cNvPr id="14" name="Oval 13"/>
          <p:cNvSpPr>
            <a:spLocks noChangeAspect="1"/>
          </p:cNvSpPr>
          <p:nvPr/>
        </p:nvSpPr>
        <p:spPr>
          <a:xfrm>
            <a:off x="1149139"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pfehide39" hidden="1"/>
          <p:cNvSpPr txBox="1"/>
          <p:nvPr/>
        </p:nvSpPr>
        <p:spPr>
          <a:xfrm>
            <a:off x="4683140" y="2756196"/>
            <a:ext cx="3952860" cy="2410735"/>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These “feel good” chemicals are called endorphins.</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Your nervous system produces them to reduce pain.</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They are one type of neurotransmitter.</a:t>
            </a:r>
            <a:endParaRPr sz="1800" i="0" u="none" strike="noStrike" cap="none" dirty="0">
              <a:solidFill>
                <a:srgbClr val="15284B"/>
              </a:solidFill>
              <a:latin typeface="Montserrat light"/>
              <a:ea typeface="Calibri"/>
              <a:cs typeface="Montserrat light"/>
              <a:sym typeface="Calibri"/>
            </a:endParaRPr>
          </a:p>
        </p:txBody>
      </p:sp>
      <p:grpSp>
        <p:nvGrpSpPr>
          <p:cNvPr id="15" name="Group 14">
            <a:extLst>
              <a:ext uri="{FF2B5EF4-FFF2-40B4-BE49-F238E27FC236}">
                <a16:creationId xmlns:a16="http://schemas.microsoft.com/office/drawing/2014/main" id="{E732A776-1649-0243-9841-25A53B5C7099}"/>
              </a:ext>
            </a:extLst>
          </p:cNvPr>
          <p:cNvGrpSpPr/>
          <p:nvPr/>
        </p:nvGrpSpPr>
        <p:grpSpPr>
          <a:xfrm>
            <a:off x="4683140" y="2753794"/>
            <a:ext cx="3950970" cy="2415540"/>
            <a:chOff x="317500" y="317500"/>
            <a:chExt cx="3950970" cy="2415540"/>
          </a:xfrm>
        </p:grpSpPr>
        <p:pic>
          <p:nvPicPr>
            <p:cNvPr id="10" name="PFE element 39">
              <a:extLst>
                <a:ext uri="{FF2B5EF4-FFF2-40B4-BE49-F238E27FC236}">
                  <a16:creationId xmlns:a16="http://schemas.microsoft.com/office/drawing/2014/main" id="{51517EF9-CD28-284D-A58E-0C8DA85263A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7500" y="317500"/>
              <a:ext cx="3950970" cy="2415540"/>
            </a:xfrm>
            <a:prstGeom prst="rect">
              <a:avLst/>
            </a:prstGeom>
          </p:spPr>
        </p:pic>
        <p:sp>
          <p:nvSpPr>
            <p:cNvPr id="11" name="Shape_26">
              <a:extLst>
                <a:ext uri="{FF2B5EF4-FFF2-40B4-BE49-F238E27FC236}">
                  <a16:creationId xmlns:a16="http://schemas.microsoft.com/office/drawing/2014/main" id="{E50C9F8D-3537-224E-8A91-95635C1EB950}"/>
                </a:ext>
              </a:extLst>
            </p:cNvPr>
            <p:cNvSpPr/>
            <p:nvPr/>
          </p:nvSpPr>
          <p:spPr>
            <a:xfrm>
              <a:off x="317500" y="317500"/>
              <a:ext cx="3950970" cy="24155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FE element 40">
            <a:extLst>
              <a:ext uri="{FF2B5EF4-FFF2-40B4-BE49-F238E27FC236}">
                <a16:creationId xmlns:a16="http://schemas.microsoft.com/office/drawing/2014/main" id="{06DCF01E-2E3B-474C-9070-A497FC0D061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9" name="PFE element 41">
            <a:extLst>
              <a:ext uri="{FF2B5EF4-FFF2-40B4-BE49-F238E27FC236}">
                <a16:creationId xmlns:a16="http://schemas.microsoft.com/office/drawing/2014/main" id="{DA6A0371-9F40-F34B-B7FE-FFAB350FCBAD}"/>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1" name="PFE element 43">
            <a:extLst>
              <a:ext uri="{FF2B5EF4-FFF2-40B4-BE49-F238E27FC236}">
                <a16:creationId xmlns:a16="http://schemas.microsoft.com/office/drawing/2014/main" id="{908FDBB5-1EDE-9F47-A5CF-8A7E9A8237A5}"/>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9" name="Straight Connector 8"/>
          <p:cNvCxnSpPr/>
          <p:nvPr/>
        </p:nvCxnSpPr>
        <p:spPr>
          <a:xfrm>
            <a:off x="3762906" y="1082029"/>
            <a:ext cx="38316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FE element 45">
            <a:extLst>
              <a:ext uri="{FF2B5EF4-FFF2-40B4-BE49-F238E27FC236}">
                <a16:creationId xmlns:a16="http://schemas.microsoft.com/office/drawing/2014/main" id="{71A5F765-0921-3D4F-8B7A-684D8890C959}"/>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3" name="PFE element 46">
            <a:extLst>
              <a:ext uri="{FF2B5EF4-FFF2-40B4-BE49-F238E27FC236}">
                <a16:creationId xmlns:a16="http://schemas.microsoft.com/office/drawing/2014/main" id="{019706A4-0F22-6540-A13E-D60F593768E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C898C025-D995-FE4D-A02D-C946A05018AD}"/>
              </a:ext>
            </a:extLst>
          </p:cNvPr>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48">
            <a:extLst>
              <a:ext uri="{FF2B5EF4-FFF2-40B4-BE49-F238E27FC236}">
                <a16:creationId xmlns:a16="http://schemas.microsoft.com/office/drawing/2014/main" id="{A1F6ABAC-1058-A446-A136-84F7C3298E4C}"/>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8" name="Straight Connector 7">
            <a:extLst>
              <a:ext uri="{FF2B5EF4-FFF2-40B4-BE49-F238E27FC236}">
                <a16:creationId xmlns:a16="http://schemas.microsoft.com/office/drawing/2014/main" id="{D5CB0322-F3BB-B046-97E2-1557541BEB52}"/>
              </a:ext>
            </a:extLst>
          </p:cNvPr>
          <p:cNvCxnSpPr>
            <a:cxnSpLocks/>
          </p:cNvCxnSpPr>
          <p:nvPr/>
        </p:nvCxnSpPr>
        <p:spPr>
          <a:xfrm>
            <a:off x="4046220" y="1082029"/>
            <a:ext cx="286877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pfehide50" hidden="1">
            <a:extLst>
              <a:ext uri="{FF2B5EF4-FFF2-40B4-BE49-F238E27FC236}">
                <a16:creationId xmlns:a16="http://schemas.microsoft.com/office/drawing/2014/main" id="{A9CF61D1-0DEE-8848-B1C2-F27BF2333B92}"/>
              </a:ext>
            </a:extLst>
          </p:cNvPr>
          <p:cNvSpPr txBox="1"/>
          <p:nvPr/>
        </p:nvSpPr>
        <p:spPr>
          <a:xfrm>
            <a:off x="1552899" y="2222796"/>
            <a:ext cx="6038200"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Everyone’s body produces “feel-good” chemicals or endorphins.</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We can create endorphins by exercising, laughing, or eating comfort foods. </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Endorphins help block pain in our brains. </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Knowing how endorphins work in our bodies can help us make good decisions. </a:t>
            </a:r>
          </a:p>
        </p:txBody>
      </p:sp>
      <p:grpSp>
        <p:nvGrpSpPr>
          <p:cNvPr id="19" name="Group 18">
            <a:extLst>
              <a:ext uri="{FF2B5EF4-FFF2-40B4-BE49-F238E27FC236}">
                <a16:creationId xmlns:a16="http://schemas.microsoft.com/office/drawing/2014/main" id="{E6DD99CB-D75B-2B41-939A-B47D313346A0}"/>
              </a:ext>
            </a:extLst>
          </p:cNvPr>
          <p:cNvGrpSpPr/>
          <p:nvPr/>
        </p:nvGrpSpPr>
        <p:grpSpPr>
          <a:xfrm>
            <a:off x="1546859" y="2222796"/>
            <a:ext cx="6050280" cy="3215640"/>
            <a:chOff x="317500" y="317500"/>
            <a:chExt cx="6050280" cy="3215640"/>
          </a:xfrm>
        </p:grpSpPr>
        <p:pic>
          <p:nvPicPr>
            <p:cNvPr id="17" name="PFE element 50">
              <a:extLst>
                <a:ext uri="{FF2B5EF4-FFF2-40B4-BE49-F238E27FC236}">
                  <a16:creationId xmlns:a16="http://schemas.microsoft.com/office/drawing/2014/main" id="{B7AD430D-9FD5-BA44-9D60-85BE41CF0FEB}"/>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6050280" cy="3215640"/>
            </a:xfrm>
            <a:prstGeom prst="rect">
              <a:avLst/>
            </a:prstGeom>
          </p:spPr>
        </p:pic>
        <p:sp>
          <p:nvSpPr>
            <p:cNvPr id="18" name="Shape_27">
              <a:extLst>
                <a:ext uri="{FF2B5EF4-FFF2-40B4-BE49-F238E27FC236}">
                  <a16:creationId xmlns:a16="http://schemas.microsoft.com/office/drawing/2014/main" id="{980E40F4-E32F-544A-906C-628CA21825BB}"/>
                </a:ext>
              </a:extLst>
            </p:cNvPr>
            <p:cNvSpPr/>
            <p:nvPr/>
          </p:nvSpPr>
          <p:spPr>
            <a:xfrm>
              <a:off x="317500" y="317500"/>
              <a:ext cx="6050280" cy="32156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10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pfehide51" hidden="1"/>
          <p:cNvSpPr txBox="1">
            <a:spLocks noGrp="1"/>
          </p:cNvSpPr>
          <p:nvPr>
            <p:ph type="body" idx="1"/>
          </p:nvPr>
        </p:nvSpPr>
        <p:spPr>
          <a:xfrm>
            <a:off x="711200" y="4510969"/>
            <a:ext cx="3818466" cy="1053035"/>
          </a:xfrm>
          <a:prstGeom prst="rect">
            <a:avLst/>
          </a:prstGeom>
          <a:solidFill>
            <a:schemeClr val="accent1"/>
          </a:solidFill>
          <a:ln>
            <a:noFill/>
          </a:ln>
        </p:spPr>
        <p:txBody>
          <a:bodyPr lIns="91425" tIns="45700" rIns="91425" bIns="45700" anchor="t" anchorCtr="0">
            <a:noAutofit/>
          </a:bodyPr>
          <a:lstStyle/>
          <a:p>
            <a:pPr marL="285750" marR="0" lvl="0" indent="-285750" algn="l" rtl="0">
              <a:lnSpc>
                <a:spcPct val="110000"/>
              </a:lnSpc>
              <a:spcBef>
                <a:spcPts val="1000"/>
              </a:spcBef>
              <a:buClr>
                <a:srgbClr val="00AF66"/>
              </a:buClr>
              <a:buSzPct val="150000"/>
              <a:buFont typeface="Courier New"/>
              <a:buChar char="o"/>
            </a:pPr>
            <a:r>
              <a:rPr lang="en-US" sz="1400" b="0" i="0" u="none" strike="noStrike" cap="none" dirty="0">
                <a:solidFill>
                  <a:srgbClr val="15284B"/>
                </a:solidFill>
                <a:latin typeface="Montserrat light"/>
                <a:ea typeface="Calibri"/>
                <a:cs typeface="Montserrat light"/>
                <a:sym typeface="Calibri"/>
              </a:rPr>
              <a:t>Common opioids include heroin and prescription drugs like morphine, oxycodone, and hydrocodone.</a:t>
            </a:r>
          </a:p>
        </p:txBody>
      </p:sp>
      <p:grpSp>
        <p:nvGrpSpPr>
          <p:cNvPr id="22" name="Group 21">
            <a:extLst>
              <a:ext uri="{FF2B5EF4-FFF2-40B4-BE49-F238E27FC236}">
                <a16:creationId xmlns:a16="http://schemas.microsoft.com/office/drawing/2014/main" id="{F800BC46-8F7B-424D-9362-224F211BEB3D}"/>
              </a:ext>
            </a:extLst>
          </p:cNvPr>
          <p:cNvGrpSpPr/>
          <p:nvPr/>
        </p:nvGrpSpPr>
        <p:grpSpPr>
          <a:xfrm>
            <a:off x="707813" y="4509801"/>
            <a:ext cx="3825240" cy="1055370"/>
            <a:chOff x="317500" y="317500"/>
            <a:chExt cx="3825240" cy="1055370"/>
          </a:xfrm>
        </p:grpSpPr>
        <p:pic>
          <p:nvPicPr>
            <p:cNvPr id="19" name="PFE element 51">
              <a:extLst>
                <a:ext uri="{FF2B5EF4-FFF2-40B4-BE49-F238E27FC236}">
                  <a16:creationId xmlns:a16="http://schemas.microsoft.com/office/drawing/2014/main" id="{48CB35CE-5C99-0C4E-9814-9298C620988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3825240" cy="1055370"/>
            </a:xfrm>
            <a:prstGeom prst="rect">
              <a:avLst/>
            </a:prstGeom>
          </p:spPr>
        </p:pic>
        <p:sp>
          <p:nvSpPr>
            <p:cNvPr id="21" name="Shape_28">
              <a:extLst>
                <a:ext uri="{FF2B5EF4-FFF2-40B4-BE49-F238E27FC236}">
                  <a16:creationId xmlns:a16="http://schemas.microsoft.com/office/drawing/2014/main" id="{E4479570-AFCC-1E4F-9880-009475ED7751}"/>
                </a:ext>
              </a:extLst>
            </p:cNvPr>
            <p:cNvSpPr/>
            <p:nvPr/>
          </p:nvSpPr>
          <p:spPr>
            <a:xfrm>
              <a:off x="317500" y="317500"/>
              <a:ext cx="3825240" cy="10553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FE element 52">
            <a:extLst>
              <a:ext uri="{FF2B5EF4-FFF2-40B4-BE49-F238E27FC236}">
                <a16:creationId xmlns:a16="http://schemas.microsoft.com/office/drawing/2014/main" id="{3149B1D0-83D7-7641-BFD7-47E2D3BC041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6" name="PFE element 53">
            <a:extLst>
              <a:ext uri="{FF2B5EF4-FFF2-40B4-BE49-F238E27FC236}">
                <a16:creationId xmlns:a16="http://schemas.microsoft.com/office/drawing/2014/main" id="{9D183CF0-527B-CC49-9BBF-CA61664F18A1}"/>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8" name="PFE element 55">
            <a:extLst>
              <a:ext uri="{FF2B5EF4-FFF2-40B4-BE49-F238E27FC236}">
                <a16:creationId xmlns:a16="http://schemas.microsoft.com/office/drawing/2014/main" id="{6EE4F953-C0A1-5242-B2C7-CE1E054F567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10" name="Straight Connector 9"/>
          <p:cNvCxnSpPr/>
          <p:nvPr/>
        </p:nvCxnSpPr>
        <p:spPr>
          <a:xfrm>
            <a:off x="4442090" y="1082029"/>
            <a:ext cx="24751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416800" y="1642533"/>
            <a:ext cx="0" cy="21386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30" name="PFE element 58">
            <a:extLst>
              <a:ext uri="{FF2B5EF4-FFF2-40B4-BE49-F238E27FC236}">
                <a16:creationId xmlns:a16="http://schemas.microsoft.com/office/drawing/2014/main" id="{5EA562CA-91B6-E742-926C-58E80B02B05C}"/>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6382596" y="3870877"/>
            <a:ext cx="2080260" cy="2080260"/>
          </a:xfrm>
          <a:prstGeom prst="rect">
            <a:avLst/>
          </a:prstGeom>
        </p:spPr>
      </p:pic>
      <p:sp>
        <p:nvSpPr>
          <p:cNvPr id="6" name="pfehide59" hidden="1"/>
          <p:cNvSpPr txBox="1"/>
          <p:nvPr/>
        </p:nvSpPr>
        <p:spPr>
          <a:xfrm>
            <a:off x="711199" y="2448087"/>
            <a:ext cx="3818467" cy="79970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00AF66"/>
              </a:buClr>
              <a:buSzPct val="150000"/>
              <a:buFont typeface="Courier New"/>
              <a:buChar char="o"/>
            </a:pPr>
            <a:r>
              <a:rPr lang="en-US" b="1" dirty="0">
                <a:solidFill>
                  <a:srgbClr val="15284B"/>
                </a:solidFill>
                <a:latin typeface="Montserrat light"/>
                <a:ea typeface="Calibri"/>
                <a:cs typeface="Montserrat light"/>
                <a:sym typeface="Calibri"/>
              </a:rPr>
              <a:t>Opioids</a:t>
            </a:r>
            <a:r>
              <a:rPr lang="en-US" dirty="0">
                <a:solidFill>
                  <a:srgbClr val="15284B"/>
                </a:solidFill>
                <a:latin typeface="Montserrat light"/>
                <a:ea typeface="Calibri"/>
                <a:cs typeface="Montserrat light"/>
                <a:sym typeface="Calibri"/>
              </a:rPr>
              <a:t> are drugs that work on the nervous system to reduce pain signals reaching the brain. </a:t>
            </a:r>
            <a:endParaRPr lang="en-US" dirty="0"/>
          </a:p>
        </p:txBody>
      </p:sp>
      <p:grpSp>
        <p:nvGrpSpPr>
          <p:cNvPr id="34" name="Group 33">
            <a:extLst>
              <a:ext uri="{FF2B5EF4-FFF2-40B4-BE49-F238E27FC236}">
                <a16:creationId xmlns:a16="http://schemas.microsoft.com/office/drawing/2014/main" id="{E5D0DE75-0257-F347-99D7-80539B769BCC}"/>
              </a:ext>
            </a:extLst>
          </p:cNvPr>
          <p:cNvGrpSpPr/>
          <p:nvPr/>
        </p:nvGrpSpPr>
        <p:grpSpPr>
          <a:xfrm>
            <a:off x="707812" y="2445985"/>
            <a:ext cx="3825240" cy="803910"/>
            <a:chOff x="317500" y="317500"/>
            <a:chExt cx="3825240" cy="803910"/>
          </a:xfrm>
        </p:grpSpPr>
        <p:pic>
          <p:nvPicPr>
            <p:cNvPr id="32" name="PFE element 59">
              <a:extLst>
                <a:ext uri="{FF2B5EF4-FFF2-40B4-BE49-F238E27FC236}">
                  <a16:creationId xmlns:a16="http://schemas.microsoft.com/office/drawing/2014/main" id="{D54875FE-4CD5-434D-8E56-D60A46076162}"/>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3825240" cy="803910"/>
            </a:xfrm>
            <a:prstGeom prst="rect">
              <a:avLst/>
            </a:prstGeom>
          </p:spPr>
        </p:pic>
        <p:sp>
          <p:nvSpPr>
            <p:cNvPr id="33" name="Shape_29">
              <a:extLst>
                <a:ext uri="{FF2B5EF4-FFF2-40B4-BE49-F238E27FC236}">
                  <a16:creationId xmlns:a16="http://schemas.microsoft.com/office/drawing/2014/main" id="{5FC7B0C6-0149-D04C-92DC-73A8D61CDA14}"/>
                </a:ext>
              </a:extLst>
            </p:cNvPr>
            <p:cNvSpPr/>
            <p:nvPr/>
          </p:nvSpPr>
          <p:spPr>
            <a:xfrm>
              <a:off x="317500" y="317500"/>
              <a:ext cx="3825240" cy="8039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fehide60" hidden="1"/>
          <p:cNvSpPr txBox="1"/>
          <p:nvPr/>
        </p:nvSpPr>
        <p:spPr>
          <a:xfrm>
            <a:off x="711199" y="3506599"/>
            <a:ext cx="3375447" cy="79970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00AF66"/>
              </a:buClr>
              <a:buSzPct val="150000"/>
              <a:buFont typeface="Courier New"/>
              <a:buChar char="o"/>
            </a:pPr>
            <a:r>
              <a:rPr lang="en-US" dirty="0">
                <a:solidFill>
                  <a:srgbClr val="15284B"/>
                </a:solidFill>
                <a:latin typeface="Montserrat light"/>
                <a:ea typeface="Calibri"/>
                <a:cs typeface="Montserrat light"/>
                <a:sym typeface="Calibri"/>
              </a:rPr>
              <a:t>Some opioids come from the opium poppy plant. Others are made in laboratories.</a:t>
            </a:r>
          </a:p>
        </p:txBody>
      </p:sp>
      <p:grpSp>
        <p:nvGrpSpPr>
          <p:cNvPr id="38" name="Group 37">
            <a:extLst>
              <a:ext uri="{FF2B5EF4-FFF2-40B4-BE49-F238E27FC236}">
                <a16:creationId xmlns:a16="http://schemas.microsoft.com/office/drawing/2014/main" id="{C592D0AE-EFF5-6D42-B6F5-35C72A8587C6}"/>
              </a:ext>
            </a:extLst>
          </p:cNvPr>
          <p:cNvGrpSpPr/>
          <p:nvPr/>
        </p:nvGrpSpPr>
        <p:grpSpPr>
          <a:xfrm>
            <a:off x="709187" y="3502815"/>
            <a:ext cx="3379470" cy="807274"/>
            <a:chOff x="317500" y="317500"/>
            <a:chExt cx="3379470" cy="807274"/>
          </a:xfrm>
        </p:grpSpPr>
        <p:pic>
          <p:nvPicPr>
            <p:cNvPr id="36" name="PFE element 60">
              <a:extLst>
                <a:ext uri="{FF2B5EF4-FFF2-40B4-BE49-F238E27FC236}">
                  <a16:creationId xmlns:a16="http://schemas.microsoft.com/office/drawing/2014/main" id="{FA9AE109-40BD-E042-8E06-E3595471CC68}"/>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3379470" cy="807274"/>
            </a:xfrm>
            <a:prstGeom prst="rect">
              <a:avLst/>
            </a:prstGeom>
          </p:spPr>
        </p:pic>
        <p:sp>
          <p:nvSpPr>
            <p:cNvPr id="37" name="Shape_30">
              <a:extLst>
                <a:ext uri="{FF2B5EF4-FFF2-40B4-BE49-F238E27FC236}">
                  <a16:creationId xmlns:a16="http://schemas.microsoft.com/office/drawing/2014/main" id="{186C471C-3909-BB4E-B836-FA073131FDDF}"/>
                </a:ext>
              </a:extLst>
            </p:cNvPr>
            <p:cNvSpPr/>
            <p:nvPr/>
          </p:nvSpPr>
          <p:spPr>
            <a:xfrm>
              <a:off x="317500" y="317500"/>
              <a:ext cx="3379470" cy="807274"/>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FE element 61">
            <a:extLst>
              <a:ext uri="{FF2B5EF4-FFF2-40B4-BE49-F238E27FC236}">
                <a16:creationId xmlns:a16="http://schemas.microsoft.com/office/drawing/2014/main" id="{8F1C20B9-7C49-6740-83EC-72C475924EAC}"/>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4789170" y="2086972"/>
            <a:ext cx="2080260" cy="2080260"/>
          </a:xfrm>
          <a:prstGeom prst="rect">
            <a:avLst/>
          </a:prstGeom>
        </p:spPr>
      </p:pic>
      <p:cxnSp>
        <p:nvCxnSpPr>
          <p:cNvPr id="20" name="Straight Connector 19"/>
          <p:cNvCxnSpPr/>
          <p:nvPr/>
        </p:nvCxnSpPr>
        <p:spPr>
          <a:xfrm>
            <a:off x="5825067" y="1509861"/>
            <a:ext cx="0" cy="496736"/>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0-#ppt_w/2"/>
                                          </p:val>
                                        </p:tav>
                                        <p:tav tm="100000">
                                          <p:val>
                                            <p:strVal val="#ppt_x"/>
                                          </p:val>
                                        </p:tav>
                                      </p:tavLst>
                                    </p:anim>
                                    <p:anim calcmode="lin" valueType="num">
                                      <p:cBhvr additive="base">
                                        <p:cTn id="14"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FE element 63">
            <a:extLst>
              <a:ext uri="{FF2B5EF4-FFF2-40B4-BE49-F238E27FC236}">
                <a16:creationId xmlns:a16="http://schemas.microsoft.com/office/drawing/2014/main" id="{41C5C267-44FC-DD40-8E9A-2F515B3A4628}"/>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5" name="PFE element 64">
            <a:extLst>
              <a:ext uri="{FF2B5EF4-FFF2-40B4-BE49-F238E27FC236}">
                <a16:creationId xmlns:a16="http://schemas.microsoft.com/office/drawing/2014/main" id="{06C88435-5532-B043-986C-C9A1111D8EE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70C3B349-C992-E14F-9EC0-02A707F86AF1}"/>
              </a:ext>
            </a:extLst>
          </p:cNvPr>
          <p:cNvSpPr/>
          <p:nvPr/>
        </p:nvSpPr>
        <p:spPr>
          <a:xfrm>
            <a:off x="0" y="-153"/>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8" name="PFE element 66">
            <a:extLst>
              <a:ext uri="{FF2B5EF4-FFF2-40B4-BE49-F238E27FC236}">
                <a16:creationId xmlns:a16="http://schemas.microsoft.com/office/drawing/2014/main" id="{BE11ADFB-CEB0-0F43-8020-281E6B429FA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8" name="Straight Connector 7">
            <a:extLst>
              <a:ext uri="{FF2B5EF4-FFF2-40B4-BE49-F238E27FC236}">
                <a16:creationId xmlns:a16="http://schemas.microsoft.com/office/drawing/2014/main" id="{4ACDCE57-0307-BE41-98F2-700F25924B36}"/>
              </a:ext>
            </a:extLst>
          </p:cNvPr>
          <p:cNvCxnSpPr>
            <a:cxnSpLocks/>
          </p:cNvCxnSpPr>
          <p:nvPr/>
        </p:nvCxnSpPr>
        <p:spPr>
          <a:xfrm>
            <a:off x="4442460" y="1059169"/>
            <a:ext cx="367284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4EAC1332-05B9-3741-97AC-6054F1637C2E}"/>
              </a:ext>
            </a:extLst>
          </p:cNvPr>
          <p:cNvSpPr>
            <a:spLocks noChangeAspect="1"/>
          </p:cNvSpPr>
          <p:nvPr/>
        </p:nvSpPr>
        <p:spPr>
          <a:xfrm>
            <a:off x="1602582" y="2286836"/>
            <a:ext cx="3022757" cy="3022757"/>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D534EE0-70A9-054F-9206-B4F92C27F987}"/>
              </a:ext>
            </a:extLst>
          </p:cNvPr>
          <p:cNvSpPr>
            <a:spLocks noChangeAspect="1"/>
          </p:cNvSpPr>
          <p:nvPr/>
        </p:nvSpPr>
        <p:spPr>
          <a:xfrm>
            <a:off x="4231482" y="2286835"/>
            <a:ext cx="3022757" cy="3022757"/>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fehide70" hidden="1">
            <a:extLst>
              <a:ext uri="{FF2B5EF4-FFF2-40B4-BE49-F238E27FC236}">
                <a16:creationId xmlns:a16="http://schemas.microsoft.com/office/drawing/2014/main" id="{C7EA4D2E-2B81-6949-B89C-52F81F2BC216}"/>
              </a:ext>
            </a:extLst>
          </p:cNvPr>
          <p:cNvSpPr txBox="1">
            <a:spLocks noGrp="1"/>
          </p:cNvSpPr>
          <p:nvPr>
            <p:ph type="title"/>
          </p:nvPr>
        </p:nvSpPr>
        <p:spPr>
          <a:xfrm>
            <a:off x="2169080" y="3534977"/>
            <a:ext cx="1889760" cy="52647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00AF66"/>
                </a:solidFill>
                <a:latin typeface="Montserrat light"/>
                <a:ea typeface="Calibri"/>
                <a:cs typeface="Montserrat light"/>
                <a:sym typeface="Calibri"/>
              </a:rPr>
              <a:t>opioids</a:t>
            </a:r>
          </a:p>
        </p:txBody>
      </p:sp>
      <p:grpSp>
        <p:nvGrpSpPr>
          <p:cNvPr id="22" name="Group 21">
            <a:extLst>
              <a:ext uri="{FF2B5EF4-FFF2-40B4-BE49-F238E27FC236}">
                <a16:creationId xmlns:a16="http://schemas.microsoft.com/office/drawing/2014/main" id="{52A1FDB6-D8C9-DE47-8CD2-1F5ED9746B6B}"/>
              </a:ext>
            </a:extLst>
          </p:cNvPr>
          <p:cNvGrpSpPr/>
          <p:nvPr/>
        </p:nvGrpSpPr>
        <p:grpSpPr>
          <a:xfrm>
            <a:off x="2169080" y="3529608"/>
            <a:ext cx="1889760" cy="537210"/>
            <a:chOff x="317500" y="317500"/>
            <a:chExt cx="1889760" cy="537210"/>
          </a:xfrm>
        </p:grpSpPr>
        <p:pic>
          <p:nvPicPr>
            <p:cNvPr id="20" name="PFE element 70">
              <a:extLst>
                <a:ext uri="{FF2B5EF4-FFF2-40B4-BE49-F238E27FC236}">
                  <a16:creationId xmlns:a16="http://schemas.microsoft.com/office/drawing/2014/main" id="{4C54BAC7-4671-BB46-B876-DF96AB9ACD12}"/>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1889760" cy="537210"/>
            </a:xfrm>
            <a:prstGeom prst="rect">
              <a:avLst/>
            </a:prstGeom>
          </p:spPr>
        </p:pic>
        <p:sp>
          <p:nvSpPr>
            <p:cNvPr id="21" name="Shape_31">
              <a:extLst>
                <a:ext uri="{FF2B5EF4-FFF2-40B4-BE49-F238E27FC236}">
                  <a16:creationId xmlns:a16="http://schemas.microsoft.com/office/drawing/2014/main" id="{1D44F0E0-37E6-5444-B810-08B7B8C65D1C}"/>
                </a:ext>
              </a:extLst>
            </p:cNvPr>
            <p:cNvSpPr/>
            <p:nvPr/>
          </p:nvSpPr>
          <p:spPr>
            <a:xfrm>
              <a:off x="317500" y="317500"/>
              <a:ext cx="188976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71" hidden="1">
            <a:extLst>
              <a:ext uri="{FF2B5EF4-FFF2-40B4-BE49-F238E27FC236}">
                <a16:creationId xmlns:a16="http://schemas.microsoft.com/office/drawing/2014/main" id="{0431B95D-3182-284F-B5EC-97604494295C}"/>
              </a:ext>
            </a:extLst>
          </p:cNvPr>
          <p:cNvSpPr txBox="1">
            <a:spLocks/>
          </p:cNvSpPr>
          <p:nvPr/>
        </p:nvSpPr>
        <p:spPr>
          <a:xfrm>
            <a:off x="4712850" y="3549514"/>
            <a:ext cx="2044779" cy="526472"/>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400" dirty="0">
                <a:solidFill>
                  <a:srgbClr val="00AF66"/>
                </a:solidFill>
                <a:latin typeface="Montserrat light"/>
                <a:cs typeface="Montserrat light"/>
              </a:rPr>
              <a:t>endorphins</a:t>
            </a:r>
          </a:p>
        </p:txBody>
      </p:sp>
      <p:grpSp>
        <p:nvGrpSpPr>
          <p:cNvPr id="26" name="Group 25">
            <a:extLst>
              <a:ext uri="{FF2B5EF4-FFF2-40B4-BE49-F238E27FC236}">
                <a16:creationId xmlns:a16="http://schemas.microsoft.com/office/drawing/2014/main" id="{A53A2896-2E29-9145-A640-F6742C5609F3}"/>
              </a:ext>
            </a:extLst>
          </p:cNvPr>
          <p:cNvGrpSpPr/>
          <p:nvPr/>
        </p:nvGrpSpPr>
        <p:grpSpPr>
          <a:xfrm>
            <a:off x="4710350" y="3544145"/>
            <a:ext cx="2049780" cy="537210"/>
            <a:chOff x="317500" y="317500"/>
            <a:chExt cx="2049780" cy="537210"/>
          </a:xfrm>
        </p:grpSpPr>
        <p:pic>
          <p:nvPicPr>
            <p:cNvPr id="24" name="PFE element 71">
              <a:extLst>
                <a:ext uri="{FF2B5EF4-FFF2-40B4-BE49-F238E27FC236}">
                  <a16:creationId xmlns:a16="http://schemas.microsoft.com/office/drawing/2014/main" id="{0AC6D912-AF92-D443-885A-7BC89458A54F}"/>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2049780" cy="537210"/>
            </a:xfrm>
            <a:prstGeom prst="rect">
              <a:avLst/>
            </a:prstGeom>
          </p:spPr>
        </p:pic>
        <p:sp>
          <p:nvSpPr>
            <p:cNvPr id="25" name="Shape_32">
              <a:extLst>
                <a:ext uri="{FF2B5EF4-FFF2-40B4-BE49-F238E27FC236}">
                  <a16:creationId xmlns:a16="http://schemas.microsoft.com/office/drawing/2014/main" id="{894F9630-B8DB-B54D-9415-C259FBC6DE5E}"/>
                </a:ext>
              </a:extLst>
            </p:cNvPr>
            <p:cNvSpPr/>
            <p:nvPr/>
          </p:nvSpPr>
          <p:spPr>
            <a:xfrm>
              <a:off x="317500" y="317500"/>
              <a:ext cx="204978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15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7" name="PFE element 72">
            <a:extLst>
              <a:ext uri="{FF2B5EF4-FFF2-40B4-BE49-F238E27FC236}">
                <a16:creationId xmlns:a16="http://schemas.microsoft.com/office/drawing/2014/main" id="{2155EE5A-F22C-D549-A58B-33F18D01504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6" name="PFE element 73">
            <a:extLst>
              <a:ext uri="{FF2B5EF4-FFF2-40B4-BE49-F238E27FC236}">
                <a16:creationId xmlns:a16="http://schemas.microsoft.com/office/drawing/2014/main" id="{5A5253B3-DCAE-1541-8859-D1AD2B6AA52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74">
            <a:extLst>
              <a:ext uri="{FF2B5EF4-FFF2-40B4-BE49-F238E27FC236}">
                <a16:creationId xmlns:a16="http://schemas.microsoft.com/office/drawing/2014/main" id="{804AFFE6-A809-B14A-A7C8-998FD4C9F8B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76">
            <a:extLst>
              <a:ext uri="{FF2B5EF4-FFF2-40B4-BE49-F238E27FC236}">
                <a16:creationId xmlns:a16="http://schemas.microsoft.com/office/drawing/2014/main" id="{CCBBF079-B075-F748-AF28-BCAB34A87682}"/>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594070" y="187325"/>
            <a:ext cx="5535930" cy="1840230"/>
          </a:xfrm>
          <a:prstGeom prst="rect">
            <a:avLst/>
          </a:prstGeom>
        </p:spPr>
      </p:pic>
      <p:sp>
        <p:nvSpPr>
          <p:cNvPr id="10" name="Oval 9"/>
          <p:cNvSpPr>
            <a:spLocks noChangeAspect="1"/>
          </p:cNvSpPr>
          <p:nvPr/>
        </p:nvSpPr>
        <p:spPr>
          <a:xfrm>
            <a:off x="982135" y="186721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4110475" y="2179510"/>
            <a:ext cx="3116937"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a:hlinkClick r:id="rId7"/>
          </p:cNvPr>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1107781" y="1982376"/>
            <a:ext cx="3657600" cy="3657600"/>
          </a:xfrm>
          <a:prstGeom prst="ellipse">
            <a:avLst/>
          </a:prstGeom>
        </p:spPr>
      </p:pic>
      <p:sp>
        <p:nvSpPr>
          <p:cNvPr id="17" name="Oval 16"/>
          <p:cNvSpPr/>
          <p:nvPr/>
        </p:nvSpPr>
        <p:spPr>
          <a:xfrm>
            <a:off x="7227412" y="1661372"/>
            <a:ext cx="1009450" cy="1009450"/>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FE element 81">
            <a:extLst>
              <a:ext uri="{FF2B5EF4-FFF2-40B4-BE49-F238E27FC236}">
                <a16:creationId xmlns:a16="http://schemas.microsoft.com/office/drawing/2014/main" id="{D862747D-F9BF-E746-ACD2-A161E27343E8}"/>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7223287" y="1988589"/>
            <a:ext cx="1017700" cy="307361"/>
          </a:xfrm>
          <a:prstGeom prst="rect">
            <a:avLst/>
          </a:prstGeom>
        </p:spPr>
      </p:pic>
      <p:pic>
        <p:nvPicPr>
          <p:cNvPr id="26" name="PFE element 82">
            <a:extLst>
              <a:ext uri="{FF2B5EF4-FFF2-40B4-BE49-F238E27FC236}">
                <a16:creationId xmlns:a16="http://schemas.microsoft.com/office/drawing/2014/main" id="{7665FD17-5D82-754B-8298-9937AADF67C3}"/>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5425898" y="2944716"/>
            <a:ext cx="2693670" cy="26936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16" ma:contentTypeDescription="Create a new document." ma:contentTypeScope="" ma:versionID="bfe987e1ce5118066d623e145db59fd9">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0cdbfd95f0c159ddc919bc4ea2351834"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8720E5C6-1CE6-4C71-8609-574BF2E48478}"/>
</file>

<file path=customXml/itemProps2.xml><?xml version="1.0" encoding="utf-8"?>
<ds:datastoreItem xmlns:ds="http://schemas.openxmlformats.org/officeDocument/2006/customXml" ds:itemID="{B6C80802-1516-4C57-9921-AE0AAD89B1BC}"/>
</file>

<file path=customXml/itemProps3.xml><?xml version="1.0" encoding="utf-8"?>
<ds:datastoreItem xmlns:ds="http://schemas.openxmlformats.org/officeDocument/2006/customXml" ds:itemID="{F09D2D97-FFAD-4AF7-BD88-6B046702ADBF}"/>
</file>

<file path=docProps/app.xml><?xml version="1.0" encoding="utf-8"?>
<Properties xmlns="http://schemas.openxmlformats.org/officeDocument/2006/extended-properties" xmlns:vt="http://schemas.openxmlformats.org/officeDocument/2006/docPropsVTypes">
  <TotalTime>638</TotalTime>
  <Words>2153</Words>
  <Application>Microsoft Macintosh PowerPoint</Application>
  <PresentationFormat>On-screen Show (4:3)</PresentationFormat>
  <Paragraphs>127</Paragraphs>
  <Slides>26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Montserrat bold</vt:lpstr>
      <vt:lpstr>Montserrat bold</vt:lpstr>
      <vt:lpstr>Montserrat Light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opioids</vt:lpstr>
      <vt:lpstr>PowerPoint Presentation</vt:lpstr>
      <vt:lpstr>PowerPoint Presentation</vt:lpstr>
      <vt:lpstr>What questions do you have?</vt:lpstr>
      <vt:lpstr>PowerPoint Presentation</vt:lpstr>
      <vt:lpstr>PowerPoint Presentation</vt:lpstr>
      <vt:lpstr>PowerPoint Presentation</vt:lpstr>
      <vt:lpstr>The brain cannot tell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Good for Body and Mind</dc:title>
  <cp:lastModifiedBy>Laura Sobrado</cp:lastModifiedBy>
  <cp:revision>268</cp:revision>
  <dcterms:modified xsi:type="dcterms:W3CDTF">2020-01-29T16:18:10Z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